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handoutMasterIdLst>
    <p:handoutMasterId r:id="rId26"/>
  </p:handoutMasterIdLst>
  <p:sldIdLst>
    <p:sldId id="256" r:id="rId2"/>
    <p:sldId id="331" r:id="rId3"/>
    <p:sldId id="302" r:id="rId4"/>
    <p:sldId id="312" r:id="rId5"/>
    <p:sldId id="327" r:id="rId6"/>
    <p:sldId id="330" r:id="rId7"/>
    <p:sldId id="313" r:id="rId8"/>
    <p:sldId id="329" r:id="rId9"/>
    <p:sldId id="314" r:id="rId10"/>
    <p:sldId id="315" r:id="rId11"/>
    <p:sldId id="316" r:id="rId12"/>
    <p:sldId id="317" r:id="rId13"/>
    <p:sldId id="322" r:id="rId14"/>
    <p:sldId id="323" r:id="rId15"/>
    <p:sldId id="332" r:id="rId16"/>
    <p:sldId id="318" r:id="rId17"/>
    <p:sldId id="319" r:id="rId18"/>
    <p:sldId id="320" r:id="rId19"/>
    <p:sldId id="321" r:id="rId20"/>
    <p:sldId id="324" r:id="rId21"/>
    <p:sldId id="325" r:id="rId22"/>
    <p:sldId id="326" r:id="rId23"/>
    <p:sldId id="3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2D81F712-CED6-4A67-8962-9B17DF18DD3F}">
          <p14:sldIdLst>
            <p14:sldId id="256"/>
            <p14:sldId id="331"/>
            <p14:sldId id="302"/>
            <p14:sldId id="312"/>
            <p14:sldId id="327"/>
            <p14:sldId id="330"/>
            <p14:sldId id="313"/>
            <p14:sldId id="329"/>
            <p14:sldId id="314"/>
            <p14:sldId id="315"/>
            <p14:sldId id="316"/>
            <p14:sldId id="317"/>
            <p14:sldId id="322"/>
            <p14:sldId id="323"/>
            <p14:sldId id="332"/>
            <p14:sldId id="318"/>
            <p14:sldId id="319"/>
            <p14:sldId id="320"/>
            <p14:sldId id="321"/>
            <p14:sldId id="324"/>
            <p14:sldId id="325"/>
            <p14:sldId id="326"/>
            <p14:sldId id="333"/>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Cenk M. Yetis" initials="DrCMY" lastIdx="1" clrIdx="0"/>
  <p:cmAuthor id="1" name="Mustafa Cenk YETİŞ" initials="MCY"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1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73418" autoAdjust="0"/>
  </p:normalViewPr>
  <p:slideViewPr>
    <p:cSldViewPr snapToGrid="0">
      <p:cViewPr varScale="1">
        <p:scale>
          <a:sx n="97" d="100"/>
          <a:sy n="97" d="100"/>
        </p:scale>
        <p:origin x="-906" y="-96"/>
      </p:cViewPr>
      <p:guideLst>
        <p:guide orient="horz" pos="2160"/>
        <p:guide pos="3840"/>
      </p:guideLst>
    </p:cSldViewPr>
  </p:slideViewPr>
  <p:outlineViewPr>
    <p:cViewPr>
      <p:scale>
        <a:sx n="33" d="100"/>
        <a:sy n="33" d="100"/>
      </p:scale>
      <p:origin x="90" y="144"/>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88" d="100"/>
          <a:sy n="88" d="100"/>
        </p:scale>
        <p:origin x="3822" y="10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200BB5-B109-4905-9839-4EC50204E991}" type="datetimeFigureOut">
              <a:rPr lang="tr-TR" smtClean="0"/>
              <a:t>11.08.2015</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814879-1951-49E3-B52E-4FE284610E8B}" type="slidenum">
              <a:rPr lang="tr-TR" smtClean="0"/>
              <a:t>‹#›</a:t>
            </a:fld>
            <a:endParaRPr lang="tr-TR"/>
          </a:p>
        </p:txBody>
      </p:sp>
    </p:spTree>
    <p:extLst>
      <p:ext uri="{BB962C8B-B14F-4D97-AF65-F5344CB8AC3E}">
        <p14:creationId xmlns:p14="http://schemas.microsoft.com/office/powerpoint/2010/main" val="401185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A8095-24C8-469E-86B7-B6671997C742}" type="datetimeFigureOut">
              <a:rPr lang="en-US" smtClean="0"/>
              <a:t>8/11/2015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F4374-E281-4CA3-8211-2D51316BF40B}" type="slidenum">
              <a:rPr lang="en-US" smtClean="0"/>
              <a:t>‹#›</a:t>
            </a:fld>
            <a:endParaRPr lang="en-US"/>
          </a:p>
        </p:txBody>
      </p:sp>
    </p:spTree>
    <p:extLst>
      <p:ext uri="{BB962C8B-B14F-4D97-AF65-F5344CB8AC3E}">
        <p14:creationId xmlns:p14="http://schemas.microsoft.com/office/powerpoint/2010/main" val="2571880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In this</a:t>
            </a:r>
            <a:r>
              <a:rPr lang="en-US" baseline="0" noProof="0" dirty="0" smtClean="0"/>
              <a:t> presentation, we will go through necessary </a:t>
            </a:r>
            <a:r>
              <a:rPr lang="en-US" baseline="0" noProof="0" dirty="0" err="1" smtClean="0"/>
              <a:t>testbed</a:t>
            </a:r>
            <a:r>
              <a:rPr lang="en-US" baseline="0" noProof="0" dirty="0" smtClean="0"/>
              <a:t> implementations to take IA closer to being used in real life scenarios. This short work is a collaboration with my </a:t>
            </a:r>
            <a:r>
              <a:rPr lang="en-US" baseline="0" noProof="0" dirty="0" err="1" smtClean="0"/>
              <a:t>Msc</a:t>
            </a:r>
            <a:r>
              <a:rPr lang="en-US" baseline="0" noProof="0" dirty="0" smtClean="0"/>
              <a:t> and </a:t>
            </a:r>
            <a:r>
              <a:rPr lang="en-US" baseline="0" noProof="0" dirty="0" err="1" smtClean="0"/>
              <a:t>Phd</a:t>
            </a:r>
            <a:r>
              <a:rPr lang="en-US" baseline="0" noProof="0" dirty="0" smtClean="0"/>
              <a:t> advisor at ITU and my colleague and my advisors during my </a:t>
            </a:r>
            <a:r>
              <a:rPr lang="tr-TR" baseline="0" noProof="0" dirty="0" smtClean="0"/>
              <a:t>p</a:t>
            </a:r>
            <a:r>
              <a:rPr lang="en-US" baseline="0" noProof="0" dirty="0" err="1" smtClean="0"/>
              <a:t>ost</a:t>
            </a:r>
            <a:r>
              <a:rPr lang="en-US" baseline="0" noProof="0" dirty="0" smtClean="0"/>
              <a:t>-doc years at NTU</a:t>
            </a:r>
            <a:endParaRPr lang="en-US" noProof="0" dirty="0"/>
          </a:p>
        </p:txBody>
      </p:sp>
      <p:sp>
        <p:nvSpPr>
          <p:cNvPr id="4" name="Slide Number Placeholder 3"/>
          <p:cNvSpPr>
            <a:spLocks noGrp="1"/>
          </p:cNvSpPr>
          <p:nvPr>
            <p:ph type="sldNum" sz="quarter" idx="10"/>
          </p:nvPr>
        </p:nvSpPr>
        <p:spPr/>
        <p:txBody>
          <a:bodyPr/>
          <a:lstStyle/>
          <a:p>
            <a:fld id="{70AF4374-E281-4CA3-8211-2D51316BF40B}" type="slidenum">
              <a:rPr lang="en-US" smtClean="0"/>
              <a:t>1</a:t>
            </a:fld>
            <a:endParaRPr lang="en-US" dirty="0"/>
          </a:p>
        </p:txBody>
      </p:sp>
    </p:spTree>
    <p:extLst>
      <p:ext uri="{BB962C8B-B14F-4D97-AF65-F5344CB8AC3E}">
        <p14:creationId xmlns:p14="http://schemas.microsoft.com/office/powerpoint/2010/main" val="258569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F4374-E281-4CA3-8211-2D51316BF40B}" type="slidenum">
              <a:rPr lang="en-US" smtClean="0"/>
              <a:t>12</a:t>
            </a:fld>
            <a:endParaRPr lang="en-US"/>
          </a:p>
        </p:txBody>
      </p:sp>
    </p:spTree>
    <p:extLst>
      <p:ext uri="{BB962C8B-B14F-4D97-AF65-F5344CB8AC3E}">
        <p14:creationId xmlns:p14="http://schemas.microsoft.com/office/powerpoint/2010/main" val="1387233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F4374-E281-4CA3-8211-2D51316BF40B}" type="slidenum">
              <a:rPr lang="en-US" smtClean="0"/>
              <a:t>16</a:t>
            </a:fld>
            <a:endParaRPr lang="en-US"/>
          </a:p>
        </p:txBody>
      </p:sp>
    </p:spTree>
    <p:extLst>
      <p:ext uri="{BB962C8B-B14F-4D97-AF65-F5344CB8AC3E}">
        <p14:creationId xmlns:p14="http://schemas.microsoft.com/office/powerpoint/2010/main" val="169532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The agenda is short as this presentation</a:t>
            </a:r>
            <a:r>
              <a:rPr lang="tr-TR" noProof="0" dirty="0" smtClean="0"/>
              <a:t> is</a:t>
            </a:r>
            <a:r>
              <a:rPr lang="en-US" noProof="0" dirty="0" smtClean="0"/>
              <a:t>. </a:t>
            </a:r>
            <a:r>
              <a:rPr lang="tr-TR" noProof="0" dirty="0" err="1" smtClean="0"/>
              <a:t>The</a:t>
            </a:r>
            <a:r>
              <a:rPr lang="tr-TR" noProof="0" dirty="0" smtClean="0"/>
              <a:t> </a:t>
            </a:r>
            <a:r>
              <a:rPr lang="tr-TR" noProof="0" dirty="0" err="1" smtClean="0"/>
              <a:t>first</a:t>
            </a:r>
            <a:r>
              <a:rPr lang="tr-TR" noProof="0" dirty="0" smtClean="0"/>
              <a:t> </a:t>
            </a:r>
            <a:r>
              <a:rPr lang="tr-TR" noProof="0" dirty="0" err="1" smtClean="0"/>
              <a:t>part</a:t>
            </a:r>
            <a:r>
              <a:rPr lang="tr-TR" noProof="0" dirty="0" smtClean="0"/>
              <a:t> is… </a:t>
            </a:r>
            <a:r>
              <a:rPr lang="tr-TR" noProof="0" dirty="0" err="1" smtClean="0"/>
              <a:t>The</a:t>
            </a:r>
            <a:r>
              <a:rPr lang="tr-TR" noProof="0" dirty="0" smtClean="0"/>
              <a:t> </a:t>
            </a:r>
            <a:r>
              <a:rPr lang="tr-TR" noProof="0" dirty="0" err="1" smtClean="0"/>
              <a:t>second</a:t>
            </a:r>
            <a:r>
              <a:rPr lang="tr-TR" noProof="0" dirty="0" smtClean="0"/>
              <a:t> </a:t>
            </a:r>
            <a:r>
              <a:rPr lang="tr-TR" noProof="0" dirty="0" err="1" smtClean="0"/>
              <a:t>part</a:t>
            </a:r>
            <a:r>
              <a:rPr lang="tr-TR" noProof="0" dirty="0" smtClean="0"/>
              <a:t> is… I </a:t>
            </a:r>
            <a:r>
              <a:rPr lang="tr-TR" noProof="0" dirty="0" err="1" smtClean="0"/>
              <a:t>go</a:t>
            </a:r>
            <a:r>
              <a:rPr lang="tr-TR" noProof="0" dirty="0" smtClean="0"/>
              <a:t> </a:t>
            </a:r>
            <a:r>
              <a:rPr lang="tr-TR" noProof="0" dirty="0" err="1" smtClean="0"/>
              <a:t>through</a:t>
            </a:r>
            <a:r>
              <a:rPr lang="tr-TR" noProof="0" dirty="0" smtClean="0"/>
              <a:t> SDR </a:t>
            </a:r>
            <a:r>
              <a:rPr lang="tr-TR" noProof="0" dirty="0" err="1" smtClean="0"/>
              <a:t>testbeds</a:t>
            </a:r>
            <a:r>
              <a:rPr lang="tr-TR" noProof="0" dirty="0" smtClean="0"/>
              <a:t> in</a:t>
            </a:r>
            <a:r>
              <a:rPr lang="tr-TR" baseline="0" noProof="0" dirty="0" smtClean="0"/>
              <a:t> general sense </a:t>
            </a:r>
            <a:r>
              <a:rPr lang="tr-TR" noProof="0" dirty="0" err="1" smtClean="0"/>
              <a:t>to</a:t>
            </a:r>
            <a:r>
              <a:rPr lang="tr-TR" noProof="0" dirty="0" smtClean="0"/>
              <a:t> </a:t>
            </a:r>
            <a:r>
              <a:rPr lang="tr-TR" noProof="0" dirty="0" err="1" smtClean="0"/>
              <a:t>see</a:t>
            </a:r>
            <a:r>
              <a:rPr lang="tr-TR" noProof="0" dirty="0" smtClean="0"/>
              <a:t> how </a:t>
            </a:r>
            <a:r>
              <a:rPr lang="tr-TR" noProof="0" dirty="0" err="1" smtClean="0"/>
              <a:t>further</a:t>
            </a:r>
            <a:r>
              <a:rPr lang="tr-TR" noProof="0" dirty="0" smtClean="0"/>
              <a:t> </a:t>
            </a:r>
            <a:r>
              <a:rPr lang="tr-TR" noProof="0" dirty="0" err="1" smtClean="0"/>
              <a:t>we</a:t>
            </a:r>
            <a:r>
              <a:rPr lang="tr-TR" noProof="0" dirty="0" smtClean="0"/>
              <a:t> </a:t>
            </a:r>
            <a:r>
              <a:rPr lang="tr-TR" noProof="0" dirty="0" err="1" smtClean="0"/>
              <a:t>need</a:t>
            </a:r>
            <a:r>
              <a:rPr lang="tr-TR" noProof="0" dirty="0" smtClean="0"/>
              <a:t> </a:t>
            </a:r>
            <a:r>
              <a:rPr lang="tr-TR" noProof="0" dirty="0" err="1" smtClean="0"/>
              <a:t>to</a:t>
            </a:r>
            <a:r>
              <a:rPr lang="tr-TR" noProof="0" dirty="0" smtClean="0"/>
              <a:t> </a:t>
            </a:r>
            <a:r>
              <a:rPr lang="tr-TR" noProof="0" dirty="0" err="1" smtClean="0"/>
              <a:t>go</a:t>
            </a:r>
            <a:r>
              <a:rPr lang="tr-TR" noProof="0" dirty="0" smtClean="0"/>
              <a:t> </a:t>
            </a:r>
            <a:r>
              <a:rPr lang="tr-TR" noProof="0" dirty="0" err="1" smtClean="0"/>
              <a:t>by</a:t>
            </a:r>
            <a:r>
              <a:rPr lang="tr-TR" noProof="0" dirty="0" smtClean="0"/>
              <a:t> </a:t>
            </a:r>
            <a:r>
              <a:rPr lang="tr-TR" noProof="0" dirty="0" err="1" smtClean="0"/>
              <a:t>taking</a:t>
            </a:r>
            <a:r>
              <a:rPr lang="tr-TR" baseline="0" noProof="0" dirty="0" smtClean="0"/>
              <a:t> </a:t>
            </a:r>
            <a:r>
              <a:rPr lang="tr-TR" baseline="0" noProof="0" dirty="0" err="1" smtClean="0"/>
              <a:t>examples</a:t>
            </a:r>
            <a:r>
              <a:rPr lang="tr-TR" baseline="0" noProof="0" dirty="0" smtClean="0"/>
              <a:t> of </a:t>
            </a:r>
            <a:r>
              <a:rPr lang="tr-TR" baseline="0" noProof="0" dirty="0" err="1" smtClean="0"/>
              <a:t>testbed</a:t>
            </a:r>
            <a:r>
              <a:rPr lang="tr-TR" baseline="0" noProof="0" dirty="0" smtClean="0"/>
              <a:t> </a:t>
            </a:r>
            <a:r>
              <a:rPr lang="tr-TR" baseline="0" noProof="0" dirty="0" err="1" smtClean="0"/>
              <a:t>implementations</a:t>
            </a:r>
            <a:r>
              <a:rPr lang="tr-TR" baseline="0" noProof="0" dirty="0" smtClean="0"/>
              <a:t> of </a:t>
            </a:r>
            <a:r>
              <a:rPr lang="tr-TR" baseline="0" noProof="0" dirty="0" err="1" smtClean="0"/>
              <a:t>stronger</a:t>
            </a:r>
            <a:r>
              <a:rPr lang="tr-TR" baseline="0" noProof="0" dirty="0" smtClean="0"/>
              <a:t> </a:t>
            </a:r>
            <a:r>
              <a:rPr lang="tr-TR" baseline="0" noProof="0" dirty="0" err="1" smtClean="0"/>
              <a:t>candidates</a:t>
            </a:r>
            <a:r>
              <a:rPr lang="tr-TR" baseline="0" noProof="0" dirty="0" smtClean="0"/>
              <a:t> </a:t>
            </a:r>
            <a:r>
              <a:rPr lang="tr-TR" baseline="0" noProof="0" dirty="0" err="1" smtClean="0"/>
              <a:t>that</a:t>
            </a:r>
            <a:r>
              <a:rPr lang="tr-TR" baseline="0" noProof="0" dirty="0" smtClean="0"/>
              <a:t> </a:t>
            </a:r>
            <a:r>
              <a:rPr lang="tr-TR" baseline="0" noProof="0" dirty="0" err="1" smtClean="0"/>
              <a:t>will</a:t>
            </a:r>
            <a:r>
              <a:rPr lang="tr-TR" baseline="0" noProof="0" dirty="0" smtClean="0"/>
              <a:t> be </a:t>
            </a:r>
            <a:r>
              <a:rPr lang="tr-TR" baseline="0" noProof="0" dirty="0" err="1" smtClean="0"/>
              <a:t>applied</a:t>
            </a:r>
            <a:r>
              <a:rPr lang="tr-TR" baseline="0" noProof="0" dirty="0" smtClean="0"/>
              <a:t> in </a:t>
            </a:r>
            <a:r>
              <a:rPr lang="tr-TR" baseline="0" noProof="0" dirty="0" err="1" smtClean="0"/>
              <a:t>near</a:t>
            </a:r>
            <a:r>
              <a:rPr lang="tr-TR" baseline="0" noProof="0" dirty="0" smtClean="0"/>
              <a:t> </a:t>
            </a:r>
            <a:r>
              <a:rPr lang="tr-TR" baseline="0" noProof="0" dirty="0" err="1" smtClean="0"/>
              <a:t>future</a:t>
            </a:r>
            <a:r>
              <a:rPr lang="tr-TR" baseline="0" noProof="0" dirty="0" smtClean="0"/>
              <a:t> </a:t>
            </a:r>
            <a:r>
              <a:rPr lang="tr-TR" baseline="0" noProof="0" dirty="0" err="1" smtClean="0"/>
              <a:t>such</a:t>
            </a:r>
            <a:r>
              <a:rPr lang="tr-TR" baseline="0" noProof="0" dirty="0" smtClean="0"/>
              <a:t> as </a:t>
            </a:r>
            <a:r>
              <a:rPr lang="tr-TR" baseline="0" noProof="0" dirty="0" err="1" smtClean="0"/>
              <a:t>cognitive</a:t>
            </a:r>
            <a:r>
              <a:rPr lang="tr-TR" baseline="0" noProof="0" dirty="0" smtClean="0"/>
              <a:t> </a:t>
            </a:r>
            <a:r>
              <a:rPr lang="tr-TR" baseline="0" noProof="0" dirty="0" err="1" smtClean="0"/>
              <a:t>radio</a:t>
            </a:r>
            <a:r>
              <a:rPr lang="tr-TR" baseline="0" noProof="0" dirty="0" smtClean="0"/>
              <a:t> </a:t>
            </a:r>
            <a:r>
              <a:rPr lang="tr-TR" baseline="0" noProof="0" dirty="0" err="1" smtClean="0"/>
              <a:t>and</a:t>
            </a:r>
            <a:r>
              <a:rPr lang="tr-TR" baseline="0" noProof="0" dirty="0" smtClean="0"/>
              <a:t> </a:t>
            </a:r>
            <a:r>
              <a:rPr lang="tr-TR" baseline="0" noProof="0" dirty="0" err="1" smtClean="0"/>
              <a:t>massive</a:t>
            </a:r>
            <a:r>
              <a:rPr lang="tr-TR" baseline="0" noProof="0" dirty="0" smtClean="0"/>
              <a:t> MIMO. </a:t>
            </a:r>
            <a:r>
              <a:rPr lang="en-US" noProof="0" dirty="0" smtClean="0"/>
              <a:t>Please note that I do</a:t>
            </a:r>
            <a:r>
              <a:rPr lang="en-US" baseline="0" noProof="0" dirty="0" smtClean="0"/>
              <a:t> not have an established </a:t>
            </a:r>
            <a:r>
              <a:rPr lang="en-US" baseline="0" noProof="0" dirty="0" err="1" smtClean="0"/>
              <a:t>testbed</a:t>
            </a:r>
            <a:r>
              <a:rPr lang="en-US" baseline="0" noProof="0" dirty="0" smtClean="0"/>
              <a:t> at the moment, and I don’t have an expert experience on </a:t>
            </a:r>
            <a:r>
              <a:rPr lang="en-US" baseline="0" noProof="0" dirty="0" err="1" smtClean="0"/>
              <a:t>testbeds</a:t>
            </a:r>
            <a:r>
              <a:rPr lang="en-US" baseline="0" noProof="0" dirty="0" smtClean="0"/>
              <a:t> but hopefully soon I will get into the world of </a:t>
            </a:r>
            <a:r>
              <a:rPr lang="en-US" baseline="0" noProof="0" dirty="0" err="1" smtClean="0"/>
              <a:t>testbed</a:t>
            </a:r>
            <a:r>
              <a:rPr lang="en-US" baseline="0" noProof="0" dirty="0" smtClean="0"/>
              <a:t> research. Therefore please forgive me if you find some slides </a:t>
            </a:r>
            <a:r>
              <a:rPr lang="tr-TR" baseline="0" noProof="0" dirty="0" smtClean="0"/>
              <a:t>at </a:t>
            </a:r>
            <a:r>
              <a:rPr lang="en-US" baseline="0" noProof="0" dirty="0" smtClean="0"/>
              <a:t>the presentation</a:t>
            </a:r>
            <a:r>
              <a:rPr lang="tr-TR" baseline="0" noProof="0" dirty="0" smtClean="0"/>
              <a:t> </a:t>
            </a:r>
            <a:r>
              <a:rPr lang="en-US" baseline="0" noProof="0" dirty="0" smtClean="0"/>
              <a:t>repetitive and trivial for you.</a:t>
            </a:r>
            <a:endParaRPr lang="en-US" noProof="0" dirty="0" smtClean="0"/>
          </a:p>
          <a:p>
            <a:endParaRPr lang="tr-TR" dirty="0"/>
          </a:p>
        </p:txBody>
      </p:sp>
      <p:sp>
        <p:nvSpPr>
          <p:cNvPr id="4" name="Slide Number Placeholder 3"/>
          <p:cNvSpPr>
            <a:spLocks noGrp="1"/>
          </p:cNvSpPr>
          <p:nvPr>
            <p:ph type="sldNum" sz="quarter" idx="10"/>
          </p:nvPr>
        </p:nvSpPr>
        <p:spPr/>
        <p:txBody>
          <a:bodyPr/>
          <a:lstStyle/>
          <a:p>
            <a:fld id="{70AF4374-E281-4CA3-8211-2D51316BF40B}" type="slidenum">
              <a:rPr lang="en-US" smtClean="0"/>
              <a:t>2</a:t>
            </a:fld>
            <a:endParaRPr lang="en-US"/>
          </a:p>
        </p:txBody>
      </p:sp>
    </p:spTree>
    <p:extLst>
      <p:ext uri="{BB962C8B-B14F-4D97-AF65-F5344CB8AC3E}">
        <p14:creationId xmlns:p14="http://schemas.microsoft.com/office/powerpoint/2010/main" val="18375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Here are</a:t>
            </a:r>
            <a:r>
              <a:rPr lang="en-US" baseline="0" noProof="0" dirty="0" smtClean="0"/>
              <a:t> the published conference and journal IA papers on </a:t>
            </a:r>
            <a:r>
              <a:rPr lang="en-US" baseline="0" noProof="0" dirty="0" err="1" smtClean="0"/>
              <a:t>testbed</a:t>
            </a:r>
            <a:r>
              <a:rPr lang="en-US" baseline="0" noProof="0" dirty="0" smtClean="0"/>
              <a:t> researches. Although there are some </a:t>
            </a:r>
            <a:r>
              <a:rPr lang="en-US" baseline="0" noProof="0" dirty="0" err="1" smtClean="0"/>
              <a:t>Arxiv</a:t>
            </a:r>
            <a:r>
              <a:rPr lang="en-US" baseline="0" noProof="0" dirty="0" smtClean="0"/>
              <a:t> papers, technical reports, or some papers presented at 2015 conferences, they are not included in this list. Only published papers are here. If there is a collaboration among multiple countries, I listed</a:t>
            </a:r>
            <a:r>
              <a:rPr lang="tr-TR" baseline="0" noProof="0" dirty="0" smtClean="0"/>
              <a:t> </a:t>
            </a:r>
            <a:r>
              <a:rPr lang="tr-TR" baseline="0" noProof="0" dirty="0" err="1" smtClean="0"/>
              <a:t>the</a:t>
            </a:r>
            <a:r>
              <a:rPr lang="en-US" baseline="0" noProof="0" dirty="0" smtClean="0"/>
              <a:t> first author’s country. There is a reason for this </a:t>
            </a:r>
            <a:r>
              <a:rPr lang="tr-TR" baseline="0" noProof="0" dirty="0" err="1" smtClean="0"/>
              <a:t>list</a:t>
            </a:r>
            <a:r>
              <a:rPr lang="tr-TR" baseline="0" noProof="0" dirty="0" smtClean="0"/>
              <a:t> </a:t>
            </a:r>
            <a:r>
              <a:rPr lang="en-US" baseline="0" noProof="0" dirty="0" smtClean="0"/>
              <a:t>because I will </a:t>
            </a:r>
            <a:r>
              <a:rPr lang="tr-TR" baseline="0" noProof="0" dirty="0" smtClean="0"/>
              <a:t>s</a:t>
            </a:r>
            <a:r>
              <a:rPr lang="en-US" baseline="0" noProof="0" dirty="0" smtClean="0"/>
              <a:t>how you some statistics in the </a:t>
            </a:r>
            <a:r>
              <a:rPr lang="tr-TR" baseline="0" noProof="0" dirty="0" err="1" smtClean="0"/>
              <a:t>following</a:t>
            </a:r>
            <a:r>
              <a:rPr lang="tr-TR" baseline="0" noProof="0" dirty="0" smtClean="0"/>
              <a:t> </a:t>
            </a:r>
            <a:r>
              <a:rPr lang="en-US" baseline="0" noProof="0" dirty="0" smtClean="0"/>
              <a:t>slides. We will go through each paper in the next slide. We have so far 24 published papers</a:t>
            </a:r>
            <a:r>
              <a:rPr lang="tr-TR" baseline="0" noProof="0" dirty="0" smtClean="0"/>
              <a:t> </a:t>
            </a:r>
            <a:r>
              <a:rPr lang="tr-TR" baseline="0" noProof="0" dirty="0" err="1" smtClean="0"/>
              <a:t>over</a:t>
            </a:r>
            <a:r>
              <a:rPr lang="tr-TR" baseline="0" noProof="0" dirty="0" smtClean="0"/>
              <a:t> </a:t>
            </a:r>
            <a:r>
              <a:rPr lang="tr-TR" baseline="0" noProof="0" dirty="0" err="1" smtClean="0"/>
              <a:t>the</a:t>
            </a:r>
            <a:r>
              <a:rPr lang="tr-TR" baseline="0" noProof="0" dirty="0" smtClean="0"/>
              <a:t> </a:t>
            </a:r>
            <a:r>
              <a:rPr lang="tr-TR" baseline="0" noProof="0" dirty="0" err="1" smtClean="0"/>
              <a:t>course</a:t>
            </a:r>
            <a:r>
              <a:rPr lang="tr-TR" baseline="0" noProof="0" dirty="0" smtClean="0"/>
              <a:t> of 6 </a:t>
            </a:r>
            <a:r>
              <a:rPr lang="tr-TR" baseline="0" noProof="0" dirty="0" err="1" smtClean="0"/>
              <a:t>years</a:t>
            </a:r>
            <a:r>
              <a:rPr lang="en-US" baseline="0" noProof="0" dirty="0" smtClean="0"/>
              <a:t>, 3 out of 24 are journals, clearly Heath’s research group seems to be further in this IA </a:t>
            </a:r>
            <a:r>
              <a:rPr lang="en-US" baseline="0" noProof="0" dirty="0" err="1" smtClean="0"/>
              <a:t>testbed</a:t>
            </a:r>
            <a:r>
              <a:rPr lang="en-US" baseline="0" noProof="0" dirty="0" smtClean="0"/>
              <a:t> implementation arena. So 2 of the journals belong to Heath’s group.</a:t>
            </a:r>
          </a:p>
          <a:p>
            <a:r>
              <a:rPr lang="en-US" baseline="0" noProof="0" dirty="0" smtClean="0"/>
              <a:t>So when we look at this table, we understand that IA is still not a strong candidate for near future wireless networks, let’s see why in the next slide. </a:t>
            </a:r>
            <a:endParaRPr lang="en-US" noProof="0" dirty="0"/>
          </a:p>
        </p:txBody>
      </p:sp>
      <p:sp>
        <p:nvSpPr>
          <p:cNvPr id="4" name="Slide Number Placeholder 3"/>
          <p:cNvSpPr>
            <a:spLocks noGrp="1"/>
          </p:cNvSpPr>
          <p:nvPr>
            <p:ph type="sldNum" sz="quarter" idx="10"/>
          </p:nvPr>
        </p:nvSpPr>
        <p:spPr/>
        <p:txBody>
          <a:bodyPr/>
          <a:lstStyle/>
          <a:p>
            <a:fld id="{70AF4374-E281-4CA3-8211-2D51316BF40B}" type="slidenum">
              <a:rPr lang="en-US" smtClean="0"/>
              <a:t>4</a:t>
            </a:fld>
            <a:endParaRPr lang="en-US"/>
          </a:p>
        </p:txBody>
      </p:sp>
    </p:spTree>
    <p:extLst>
      <p:ext uri="{BB962C8B-B14F-4D97-AF65-F5344CB8AC3E}">
        <p14:creationId xmlns:p14="http://schemas.microsoft.com/office/powerpoint/2010/main" val="145698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As we said before, </a:t>
            </a:r>
            <a:r>
              <a:rPr lang="en-US" dirty="0" smtClean="0"/>
              <a:t>IA is far to be utilized in the near future, here are some signs </a:t>
            </a:r>
            <a:endParaRPr lang="en-US" baseline="0" noProof="0" dirty="0" smtClean="0"/>
          </a:p>
          <a:p>
            <a:r>
              <a:rPr lang="en-US" baseline="0" noProof="0" dirty="0" smtClean="0"/>
              <a:t>- There is a s</a:t>
            </a:r>
            <a:r>
              <a:rPr lang="en-US" dirty="0" smtClean="0"/>
              <a:t>mall number of </a:t>
            </a:r>
            <a:r>
              <a:rPr lang="en-US" dirty="0" err="1" smtClean="0"/>
              <a:t>testbed</a:t>
            </a:r>
            <a:r>
              <a:rPr lang="en-US" dirty="0" smtClean="0"/>
              <a:t> papers, definitely</a:t>
            </a:r>
            <a:r>
              <a:rPr lang="en-US" baseline="0" dirty="0" smtClean="0"/>
              <a:t> 24 is a small number over 6 years time.</a:t>
            </a:r>
            <a:endParaRPr lang="en-US" dirty="0" smtClean="0"/>
          </a:p>
          <a:p>
            <a:r>
              <a:rPr lang="en-US" baseline="0" noProof="0" dirty="0" smtClean="0"/>
              <a:t>- Although there are many established </a:t>
            </a:r>
            <a:r>
              <a:rPr lang="en-US" baseline="0" noProof="0" dirty="0" err="1" smtClean="0"/>
              <a:t>testbeds</a:t>
            </a:r>
            <a:r>
              <a:rPr lang="en-US" baseline="0" noProof="0" dirty="0" smtClean="0"/>
              <a:t> by the research groups around the world, we see that most groups are still uninterested.</a:t>
            </a:r>
          </a:p>
          <a:p>
            <a:r>
              <a:rPr lang="en-US" baseline="0" noProof="0" dirty="0" smtClean="0"/>
              <a:t>- So far, the largest IA </a:t>
            </a:r>
            <a:r>
              <a:rPr lang="en-US" baseline="0" noProof="0" dirty="0" err="1" smtClean="0"/>
              <a:t>testbed</a:t>
            </a:r>
            <a:r>
              <a:rPr lang="en-US" baseline="0" noProof="0" dirty="0" smtClean="0"/>
              <a:t> network is a 3-user IC. This clearly shows that expensive IA </a:t>
            </a:r>
            <a:r>
              <a:rPr lang="en-US" baseline="0" noProof="0" dirty="0" err="1" smtClean="0"/>
              <a:t>testbed</a:t>
            </a:r>
            <a:r>
              <a:rPr lang="en-US" baseline="0" noProof="0" dirty="0" smtClean="0"/>
              <a:t> investment for larger network setups is not seen worth the cost currently.</a:t>
            </a:r>
          </a:p>
          <a:p>
            <a:r>
              <a:rPr lang="en-US" baseline="0" noProof="0" dirty="0" smtClean="0"/>
              <a:t>- If the scheme really attracts the industry, live demonstrations are displayed at conferences by researchers from both academia and industry, so far no live demonstration has been done for IA at a conference.</a:t>
            </a:r>
          </a:p>
          <a:p>
            <a:r>
              <a:rPr lang="en-US" baseline="0" noProof="0" dirty="0" smtClean="0"/>
              <a:t>- IA did not appear in any IEEE magazine, I think even this item alone is sufficient enough to consider IA is still far to be applied in near future networks.</a:t>
            </a:r>
          </a:p>
          <a:p>
            <a:r>
              <a:rPr lang="en-US" baseline="0" noProof="0" dirty="0" smtClean="0"/>
              <a:t>If I sound unconvincing, please kindly check these items for massive MIMO for which you will see multiple times for each item.</a:t>
            </a:r>
          </a:p>
          <a:p>
            <a:endParaRPr lang="en-US" noProof="0" dirty="0"/>
          </a:p>
        </p:txBody>
      </p:sp>
      <p:sp>
        <p:nvSpPr>
          <p:cNvPr id="4" name="Slide Number Placeholder 3"/>
          <p:cNvSpPr>
            <a:spLocks noGrp="1"/>
          </p:cNvSpPr>
          <p:nvPr>
            <p:ph type="sldNum" sz="quarter" idx="10"/>
          </p:nvPr>
        </p:nvSpPr>
        <p:spPr/>
        <p:txBody>
          <a:bodyPr/>
          <a:lstStyle/>
          <a:p>
            <a:fld id="{70AF4374-E281-4CA3-8211-2D51316BF40B}" type="slidenum">
              <a:rPr lang="en-US" smtClean="0"/>
              <a:t>5</a:t>
            </a:fld>
            <a:endParaRPr lang="en-US"/>
          </a:p>
        </p:txBody>
      </p:sp>
    </p:spTree>
    <p:extLst>
      <p:ext uri="{BB962C8B-B14F-4D97-AF65-F5344CB8AC3E}">
        <p14:creationId xmlns:p14="http://schemas.microsoft.com/office/powerpoint/2010/main" val="170825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Now</a:t>
            </a:r>
            <a:r>
              <a:rPr lang="tr-TR" dirty="0" smtClean="0"/>
              <a:t> </a:t>
            </a:r>
            <a:r>
              <a:rPr lang="tr-TR" dirty="0" err="1" smtClean="0"/>
              <a:t>let’s</a:t>
            </a:r>
            <a:r>
              <a:rPr lang="tr-TR" dirty="0" smtClean="0"/>
              <a:t> </a:t>
            </a:r>
            <a:r>
              <a:rPr lang="tr-TR" dirty="0" err="1" smtClean="0"/>
              <a:t>through</a:t>
            </a:r>
            <a:r>
              <a:rPr lang="tr-TR" baseline="0" dirty="0" smtClean="0"/>
              <a:t> IA </a:t>
            </a:r>
            <a:r>
              <a:rPr lang="tr-TR" baseline="0" dirty="0" err="1" smtClean="0"/>
              <a:t>testbed</a:t>
            </a:r>
            <a:r>
              <a:rPr lang="tr-TR" baseline="0" dirty="0" smtClean="0"/>
              <a:t> </a:t>
            </a:r>
            <a:r>
              <a:rPr lang="tr-TR" baseline="0" dirty="0" err="1" smtClean="0"/>
              <a:t>papers</a:t>
            </a:r>
            <a:r>
              <a:rPr lang="tr-TR" baseline="0" dirty="0" smtClean="0"/>
              <a:t> </a:t>
            </a:r>
            <a:r>
              <a:rPr lang="tr-TR" baseline="0" dirty="0" err="1" smtClean="0"/>
              <a:t>briefly</a:t>
            </a:r>
            <a:r>
              <a:rPr lang="tr-TR" baseline="0" dirty="0" smtClean="0"/>
              <a:t> </a:t>
            </a:r>
            <a:r>
              <a:rPr lang="tr-TR" baseline="0" dirty="0" err="1" smtClean="0"/>
              <a:t>and</a:t>
            </a:r>
            <a:r>
              <a:rPr lang="tr-TR" baseline="0" dirty="0" smtClean="0"/>
              <a:t> </a:t>
            </a:r>
            <a:r>
              <a:rPr lang="tr-TR" baseline="0" dirty="0" err="1" smtClean="0"/>
              <a:t>quickly</a:t>
            </a:r>
            <a:r>
              <a:rPr lang="tr-TR" baseline="0" dirty="0" smtClean="0"/>
              <a:t>. </a:t>
            </a:r>
            <a:r>
              <a:rPr lang="en-US" baseline="0" noProof="0" dirty="0" smtClean="0"/>
              <a:t>So the first paper was published in 2009, it is a joint scheme of IA and cancellation. Basically this research group believes that IA can be applied in </a:t>
            </a:r>
            <a:r>
              <a:rPr lang="en-US" baseline="0" noProof="0" dirty="0" err="1" smtClean="0"/>
              <a:t>WiFi</a:t>
            </a:r>
            <a:r>
              <a:rPr lang="en-US" baseline="0" noProof="0" dirty="0" smtClean="0"/>
              <a:t> networks, so transmitters can be the mobile users and receivers can be the access points so we can do cancellation at the receiver side over the LAN as well. </a:t>
            </a: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err="1" smtClean="0"/>
              <a:t>All</a:t>
            </a:r>
            <a:r>
              <a:rPr lang="tr-TR" baseline="0" dirty="0" smtClean="0"/>
              <a:t> </a:t>
            </a:r>
            <a:r>
              <a:rPr lang="tr-TR" baseline="0" dirty="0" err="1" smtClean="0"/>
              <a:t>these</a:t>
            </a:r>
            <a:r>
              <a:rPr lang="tr-TR" baseline="0" dirty="0" smtClean="0"/>
              <a:t> </a:t>
            </a:r>
            <a:r>
              <a:rPr lang="tr-TR" baseline="0" dirty="0" err="1" smtClean="0"/>
              <a:t>papers</a:t>
            </a:r>
            <a:r>
              <a:rPr lang="tr-TR" baseline="0" dirty="0" smtClean="0"/>
              <a:t> </a:t>
            </a:r>
            <a:r>
              <a:rPr lang="tr-TR" baseline="0" dirty="0" err="1" smtClean="0"/>
              <a:t>are</a:t>
            </a:r>
            <a:r>
              <a:rPr lang="tr-TR" baseline="0" dirty="0" smtClean="0"/>
              <a:t> </a:t>
            </a:r>
            <a:r>
              <a:rPr lang="tr-TR" baseline="0" dirty="0" err="1" smtClean="0"/>
              <a:t>important</a:t>
            </a:r>
            <a:r>
              <a:rPr lang="tr-TR" baseline="0" dirty="0" smtClean="0"/>
              <a:t> in </a:t>
            </a:r>
            <a:r>
              <a:rPr lang="tr-TR" baseline="0" dirty="0" err="1" smtClean="0"/>
              <a:t>their</a:t>
            </a:r>
            <a:r>
              <a:rPr lang="tr-TR" baseline="0" dirty="0" smtClean="0"/>
              <a:t> </a:t>
            </a:r>
            <a:r>
              <a:rPr lang="tr-TR" baseline="0" dirty="0" err="1" smtClean="0"/>
              <a:t>own</a:t>
            </a:r>
            <a:r>
              <a:rPr lang="tr-TR" baseline="0" dirty="0" smtClean="0"/>
              <a:t> </a:t>
            </a:r>
            <a:r>
              <a:rPr lang="tr-TR" baseline="0" dirty="0" err="1" smtClean="0"/>
              <a:t>respects</a:t>
            </a:r>
            <a:r>
              <a:rPr lang="tr-TR" baseline="0" dirty="0" smtClean="0"/>
              <a:t> but </a:t>
            </a:r>
            <a:r>
              <a:rPr lang="tr-TR" baseline="0" dirty="0" err="1" smtClean="0"/>
              <a:t>some</a:t>
            </a:r>
            <a:r>
              <a:rPr lang="tr-TR" baseline="0" dirty="0" smtClean="0"/>
              <a:t> </a:t>
            </a:r>
            <a:r>
              <a:rPr lang="tr-TR" baseline="0" dirty="0" err="1" smtClean="0"/>
              <a:t>are</a:t>
            </a:r>
            <a:r>
              <a:rPr lang="tr-TR" baseline="0" dirty="0" smtClean="0"/>
              <a:t> </a:t>
            </a:r>
            <a:r>
              <a:rPr lang="tr-TR" baseline="0" dirty="0" err="1" smtClean="0"/>
              <a:t>leading</a:t>
            </a:r>
            <a:r>
              <a:rPr lang="tr-TR" baseline="0" dirty="0" smtClean="0"/>
              <a:t> </a:t>
            </a:r>
            <a:r>
              <a:rPr lang="tr-TR" baseline="0" dirty="0" err="1" smtClean="0"/>
              <a:t>more</a:t>
            </a:r>
            <a:r>
              <a:rPr lang="tr-TR" baseline="0" dirty="0" smtClean="0"/>
              <a:t> </a:t>
            </a:r>
            <a:r>
              <a:rPr lang="tr-TR" baseline="0" dirty="0" err="1" smtClean="0"/>
              <a:t>than</a:t>
            </a:r>
            <a:r>
              <a:rPr lang="tr-TR" baseline="0" dirty="0" smtClean="0"/>
              <a:t> </a:t>
            </a:r>
            <a:r>
              <a:rPr lang="tr-TR" baseline="0" dirty="0" err="1" smtClean="0"/>
              <a:t>others</a:t>
            </a:r>
            <a:r>
              <a:rPr lang="tr-TR" baseline="0" dirty="0" smtClean="0"/>
              <a:t> in </a:t>
            </a:r>
            <a:r>
              <a:rPr lang="tr-TR" baseline="0" dirty="0" err="1" smtClean="0"/>
              <a:t>my</a:t>
            </a:r>
            <a:r>
              <a:rPr lang="tr-TR" baseline="0" dirty="0" smtClean="0"/>
              <a:t> </a:t>
            </a:r>
            <a:r>
              <a:rPr lang="tr-TR" baseline="0" dirty="0" err="1" smtClean="0"/>
              <a:t>opinion</a:t>
            </a:r>
            <a:r>
              <a:rPr lang="tr-TR" baseline="0" dirty="0" smtClean="0"/>
              <a:t>. </a:t>
            </a:r>
            <a:r>
              <a:rPr lang="tr-TR" baseline="0" dirty="0" err="1" smtClean="0"/>
              <a:t>This</a:t>
            </a:r>
            <a:r>
              <a:rPr lang="tr-TR" baseline="0" dirty="0" smtClean="0"/>
              <a:t> </a:t>
            </a:r>
            <a:r>
              <a:rPr lang="tr-TR" baseline="0" dirty="0" err="1" smtClean="0"/>
              <a:t>one</a:t>
            </a:r>
            <a:r>
              <a:rPr lang="tr-TR" baseline="0" dirty="0" smtClean="0"/>
              <a:t> can be </a:t>
            </a:r>
            <a:r>
              <a:rPr lang="tr-TR" baseline="0" dirty="0" err="1" smtClean="0"/>
              <a:t>among</a:t>
            </a:r>
            <a:r>
              <a:rPr lang="tr-TR" baseline="0" dirty="0" smtClean="0"/>
              <a:t> </a:t>
            </a:r>
            <a:r>
              <a:rPr lang="tr-TR" baseline="0" dirty="0" err="1" smtClean="0"/>
              <a:t>those</a:t>
            </a:r>
            <a:r>
              <a:rPr lang="tr-TR" baseline="0" dirty="0" smtClean="0"/>
              <a:t> </a:t>
            </a:r>
            <a:r>
              <a:rPr lang="tr-TR" baseline="0" dirty="0" err="1" smtClean="0"/>
              <a:t>some</a:t>
            </a:r>
            <a:r>
              <a:rPr lang="tr-TR" baseline="0" dirty="0" smtClean="0"/>
              <a:t>. </a:t>
            </a:r>
            <a:r>
              <a:rPr lang="tr-TR" baseline="0" dirty="0" err="1" smtClean="0"/>
              <a:t>For</a:t>
            </a:r>
            <a:r>
              <a:rPr lang="tr-TR" baseline="0" dirty="0" smtClean="0"/>
              <a:t> </a:t>
            </a:r>
            <a:r>
              <a:rPr lang="tr-TR" baseline="0" dirty="0" err="1" smtClean="0"/>
              <a:t>example</a:t>
            </a:r>
            <a:r>
              <a:rPr lang="tr-TR" baseline="0" dirty="0" smtClean="0"/>
              <a:t>, </a:t>
            </a:r>
            <a:r>
              <a:rPr lang="tr-TR" baseline="0" dirty="0" err="1" smtClean="0"/>
              <a:t>you</a:t>
            </a:r>
            <a:r>
              <a:rPr lang="tr-TR" baseline="0" dirty="0" smtClean="0"/>
              <a:t> </a:t>
            </a:r>
            <a:r>
              <a:rPr lang="tr-TR" baseline="0" dirty="0" err="1" smtClean="0"/>
              <a:t>see</a:t>
            </a:r>
            <a:r>
              <a:rPr lang="tr-TR" baseline="0" dirty="0" smtClean="0"/>
              <a:t> </a:t>
            </a:r>
            <a:r>
              <a:rPr lang="tr-TR" baseline="0" dirty="0" err="1" smtClean="0"/>
              <a:t>optimized</a:t>
            </a:r>
            <a:r>
              <a:rPr lang="tr-TR" baseline="0" dirty="0" smtClean="0"/>
              <a:t> hardware </a:t>
            </a:r>
            <a:r>
              <a:rPr lang="tr-TR" baseline="0" dirty="0" err="1" smtClean="0"/>
              <a:t>architectures</a:t>
            </a:r>
            <a:r>
              <a:rPr lang="tr-TR" baseline="0" dirty="0" smtClean="0"/>
              <a:t> </a:t>
            </a:r>
            <a:r>
              <a:rPr lang="tr-TR" baseline="0" dirty="0" err="1" smtClean="0"/>
              <a:t>for</a:t>
            </a:r>
            <a:r>
              <a:rPr lang="tr-TR" baseline="0" dirty="0" smtClean="0"/>
              <a:t> MIMO </a:t>
            </a:r>
            <a:r>
              <a:rPr lang="tr-TR" baseline="0" dirty="0" err="1" smtClean="0"/>
              <a:t>communications</a:t>
            </a:r>
            <a:r>
              <a:rPr lang="tr-TR" baseline="0" dirty="0" smtClean="0"/>
              <a:t> </a:t>
            </a:r>
            <a:r>
              <a:rPr lang="tr-TR" baseline="0" dirty="0" err="1" smtClean="0"/>
              <a:t>such</a:t>
            </a:r>
            <a:r>
              <a:rPr lang="tr-TR" baseline="0" dirty="0" smtClean="0"/>
              <a:t> as </a:t>
            </a:r>
            <a:r>
              <a:rPr lang="tr-TR" baseline="0" dirty="0" err="1" smtClean="0"/>
              <a:t>realizing</a:t>
            </a:r>
            <a:r>
              <a:rPr lang="tr-TR" baseline="0" dirty="0" smtClean="0"/>
              <a:t> </a:t>
            </a:r>
            <a:r>
              <a:rPr lang="tr-TR" baseline="0" dirty="0" err="1" smtClean="0"/>
              <a:t>succesive</a:t>
            </a:r>
            <a:r>
              <a:rPr lang="tr-TR" baseline="0" dirty="0" smtClean="0"/>
              <a:t> </a:t>
            </a:r>
            <a:r>
              <a:rPr lang="tr-TR" baseline="0" dirty="0" err="1" smtClean="0"/>
              <a:t>cancelation</a:t>
            </a:r>
            <a:r>
              <a:rPr lang="tr-TR" baseline="0" dirty="0" smtClean="0"/>
              <a:t>, </a:t>
            </a:r>
            <a:r>
              <a:rPr lang="tr-TR" baseline="0" dirty="0" err="1" smtClean="0"/>
              <a:t>or</a:t>
            </a:r>
            <a:r>
              <a:rPr lang="tr-TR" baseline="0" dirty="0" smtClean="0"/>
              <a:t> </a:t>
            </a:r>
            <a:r>
              <a:rPr lang="tr-TR" baseline="0" dirty="0" err="1" smtClean="0"/>
              <a:t>such</a:t>
            </a:r>
            <a:r>
              <a:rPr lang="tr-TR" baseline="0" dirty="0" smtClean="0"/>
              <a:t> as </a:t>
            </a:r>
            <a:r>
              <a:rPr lang="tr-TR" baseline="0" dirty="0" err="1" smtClean="0"/>
              <a:t>realizing</a:t>
            </a:r>
            <a:r>
              <a:rPr lang="tr-TR" baseline="0" dirty="0" smtClean="0"/>
              <a:t> </a:t>
            </a:r>
            <a:r>
              <a:rPr lang="tr-TR" baseline="0" dirty="0" err="1" smtClean="0"/>
              <a:t>different</a:t>
            </a:r>
            <a:r>
              <a:rPr lang="tr-TR" baseline="0" dirty="0" smtClean="0"/>
              <a:t> </a:t>
            </a:r>
            <a:r>
              <a:rPr lang="tr-TR" baseline="0" dirty="0" err="1" smtClean="0"/>
              <a:t>decoder</a:t>
            </a:r>
            <a:r>
              <a:rPr lang="tr-TR" baseline="0" dirty="0" smtClean="0"/>
              <a:t> </a:t>
            </a:r>
            <a:r>
              <a:rPr lang="tr-TR" baseline="0" dirty="0" err="1" smtClean="0"/>
              <a:t>types</a:t>
            </a:r>
            <a:r>
              <a:rPr lang="tr-TR" baseline="0" dirty="0" smtClean="0"/>
              <a:t> say </a:t>
            </a:r>
            <a:r>
              <a:rPr lang="tr-TR" baseline="0" dirty="0" err="1" smtClean="0"/>
              <a:t>sphere</a:t>
            </a:r>
            <a:r>
              <a:rPr lang="tr-TR" baseline="0" dirty="0" smtClean="0"/>
              <a:t> </a:t>
            </a:r>
            <a:r>
              <a:rPr lang="tr-TR" baseline="0" dirty="0" err="1" smtClean="0"/>
              <a:t>decoders</a:t>
            </a:r>
            <a:r>
              <a:rPr lang="tr-TR" baseline="0" dirty="0" smtClean="0"/>
              <a:t>, </a:t>
            </a:r>
            <a:r>
              <a:rPr lang="tr-TR" baseline="0" dirty="0" err="1" smtClean="0"/>
              <a:t>so</a:t>
            </a:r>
            <a:r>
              <a:rPr lang="tr-TR" baseline="0" dirty="0" smtClean="0"/>
              <a:t> I </a:t>
            </a:r>
            <a:r>
              <a:rPr lang="tr-TR" baseline="0" dirty="0" err="1" smtClean="0"/>
              <a:t>mean</a:t>
            </a:r>
            <a:r>
              <a:rPr lang="tr-TR" baseline="0" dirty="0" smtClean="0"/>
              <a:t> </a:t>
            </a:r>
            <a:r>
              <a:rPr lang="tr-TR" baseline="0" dirty="0" err="1" smtClean="0"/>
              <a:t>these</a:t>
            </a:r>
            <a:r>
              <a:rPr lang="tr-TR" baseline="0" dirty="0" smtClean="0"/>
              <a:t> </a:t>
            </a:r>
            <a:r>
              <a:rPr lang="tr-TR" baseline="0" dirty="0" err="1" smtClean="0"/>
              <a:t>works</a:t>
            </a:r>
            <a:r>
              <a:rPr lang="tr-TR" baseline="0" dirty="0" smtClean="0"/>
              <a:t> </a:t>
            </a:r>
            <a:r>
              <a:rPr lang="tr-TR" baseline="0" dirty="0" err="1" smtClean="0"/>
              <a:t>consider</a:t>
            </a:r>
            <a:r>
              <a:rPr lang="tr-TR" baseline="0" dirty="0" smtClean="0"/>
              <a:t> </a:t>
            </a:r>
            <a:r>
              <a:rPr lang="tr-TR" baseline="0" dirty="0" err="1" smtClean="0"/>
              <a:t>algorithm</a:t>
            </a:r>
            <a:r>
              <a:rPr lang="tr-TR" baseline="0" dirty="0" smtClean="0"/>
              <a:t> </a:t>
            </a:r>
            <a:r>
              <a:rPr lang="tr-TR" baseline="0" dirty="0" err="1" smtClean="0"/>
              <a:t>and</a:t>
            </a:r>
            <a:r>
              <a:rPr lang="tr-TR" baseline="0" dirty="0" smtClean="0"/>
              <a:t> hardware </a:t>
            </a:r>
            <a:r>
              <a:rPr lang="tr-TR" baseline="0" dirty="0" err="1" smtClean="0"/>
              <a:t>design</a:t>
            </a:r>
            <a:r>
              <a:rPr lang="tr-TR" baseline="0" dirty="0" smtClean="0"/>
              <a:t> </a:t>
            </a:r>
            <a:r>
              <a:rPr lang="tr-TR" baseline="0" dirty="0" err="1" smtClean="0"/>
              <a:t>together</a:t>
            </a:r>
            <a:r>
              <a:rPr lang="tr-TR" baseline="0" dirty="0" smtClean="0"/>
              <a:t>, in </a:t>
            </a:r>
            <a:r>
              <a:rPr lang="tr-TR" baseline="0" dirty="0" err="1" smtClean="0"/>
              <a:t>the</a:t>
            </a:r>
            <a:r>
              <a:rPr lang="tr-TR" baseline="0" dirty="0" smtClean="0"/>
              <a:t> </a:t>
            </a:r>
            <a:r>
              <a:rPr lang="tr-TR" baseline="0" dirty="0" err="1" smtClean="0"/>
              <a:t>end</a:t>
            </a:r>
            <a:r>
              <a:rPr lang="tr-TR" baseline="0" dirty="0" smtClean="0"/>
              <a:t> </a:t>
            </a:r>
            <a:r>
              <a:rPr lang="tr-TR" baseline="0" dirty="0" err="1" smtClean="0"/>
              <a:t>the</a:t>
            </a:r>
            <a:r>
              <a:rPr lang="tr-TR" baseline="0" dirty="0" smtClean="0"/>
              <a:t> </a:t>
            </a:r>
            <a:r>
              <a:rPr lang="tr-TR" baseline="0" dirty="0" err="1" smtClean="0"/>
              <a:t>product</a:t>
            </a:r>
            <a:r>
              <a:rPr lang="tr-TR" baseline="0" dirty="0" smtClean="0"/>
              <a:t> is </a:t>
            </a:r>
            <a:r>
              <a:rPr lang="tr-TR" baseline="0" dirty="0" err="1" smtClean="0"/>
              <a:t>definitely</a:t>
            </a:r>
            <a:r>
              <a:rPr lang="tr-TR" baseline="0" dirty="0" smtClean="0"/>
              <a:t> hardware </a:t>
            </a:r>
            <a:r>
              <a:rPr lang="tr-TR" baseline="0" dirty="0" err="1" smtClean="0"/>
              <a:t>optimized</a:t>
            </a:r>
            <a:r>
              <a:rPr lang="tr-TR" baseline="0" dirty="0" smtClean="0"/>
              <a:t> </a:t>
            </a:r>
            <a:r>
              <a:rPr lang="tr-TR" baseline="0" dirty="0" err="1" smtClean="0"/>
              <a:t>algorithm</a:t>
            </a:r>
            <a:r>
              <a:rPr lang="tr-TR" baseline="0" dirty="0" smtClean="0"/>
              <a:t>. </a:t>
            </a:r>
            <a:r>
              <a:rPr lang="tr-TR" baseline="0" dirty="0" err="1" smtClean="0"/>
              <a:t>Without</a:t>
            </a:r>
            <a:r>
              <a:rPr lang="tr-TR" baseline="0" dirty="0" smtClean="0"/>
              <a:t> </a:t>
            </a:r>
            <a:r>
              <a:rPr lang="tr-TR" baseline="0" dirty="0" err="1" smtClean="0"/>
              <a:t>considering</a:t>
            </a:r>
            <a:r>
              <a:rPr lang="tr-TR" baseline="0" dirty="0" smtClean="0"/>
              <a:t> hardware, </a:t>
            </a:r>
            <a:r>
              <a:rPr lang="tr-TR" baseline="0" dirty="0" err="1" smtClean="0"/>
              <a:t>algorithm</a:t>
            </a:r>
            <a:r>
              <a:rPr lang="tr-TR" baseline="0" dirty="0" smtClean="0"/>
              <a:t> </a:t>
            </a:r>
            <a:r>
              <a:rPr lang="tr-TR" baseline="0" dirty="0" err="1" smtClean="0"/>
              <a:t>optimization</a:t>
            </a:r>
            <a:r>
              <a:rPr lang="tr-TR" baseline="0" dirty="0" smtClean="0"/>
              <a:t> </a:t>
            </a:r>
            <a:r>
              <a:rPr lang="tr-TR" baseline="0" dirty="0" err="1" smtClean="0"/>
              <a:t>such</a:t>
            </a:r>
            <a:r>
              <a:rPr lang="tr-TR" baseline="0" dirty="0" smtClean="0"/>
              <a:t> as </a:t>
            </a:r>
            <a:r>
              <a:rPr lang="tr-TR" baseline="0" dirty="0" err="1" smtClean="0"/>
              <a:t>minimizing</a:t>
            </a:r>
            <a:r>
              <a:rPr lang="tr-TR" baseline="0" dirty="0" smtClean="0"/>
              <a:t> </a:t>
            </a:r>
            <a:r>
              <a:rPr lang="tr-TR" baseline="0" dirty="0" err="1" smtClean="0"/>
              <a:t>the</a:t>
            </a:r>
            <a:r>
              <a:rPr lang="tr-TR" baseline="0" dirty="0" smtClean="0"/>
              <a:t> </a:t>
            </a:r>
            <a:r>
              <a:rPr lang="tr-TR" baseline="0" dirty="0" err="1" smtClean="0"/>
              <a:t>number</a:t>
            </a:r>
            <a:r>
              <a:rPr lang="tr-TR" baseline="0" dirty="0" smtClean="0"/>
              <a:t> of </a:t>
            </a:r>
            <a:r>
              <a:rPr lang="tr-TR" baseline="0" dirty="0" err="1" smtClean="0"/>
              <a:t>multiplications</a:t>
            </a:r>
            <a:r>
              <a:rPr lang="tr-TR" baseline="0" dirty="0" smtClean="0"/>
              <a:t>, </a:t>
            </a:r>
            <a:r>
              <a:rPr lang="tr-TR" baseline="0" dirty="0" err="1" smtClean="0"/>
              <a:t>eigen</a:t>
            </a:r>
            <a:r>
              <a:rPr lang="tr-TR" baseline="0" dirty="0" smtClean="0"/>
              <a:t> </a:t>
            </a:r>
            <a:r>
              <a:rPr lang="tr-TR" baseline="0" dirty="0" err="1" smtClean="0"/>
              <a:t>value</a:t>
            </a:r>
            <a:r>
              <a:rPr lang="tr-TR" baseline="0" dirty="0" smtClean="0"/>
              <a:t> </a:t>
            </a:r>
            <a:r>
              <a:rPr lang="tr-TR" baseline="0" dirty="0" err="1" smtClean="0"/>
              <a:t>evaluations</a:t>
            </a:r>
            <a:r>
              <a:rPr lang="tr-TR" baseline="0" dirty="0" smtClean="0"/>
              <a:t> is not </a:t>
            </a:r>
            <a:r>
              <a:rPr lang="tr-TR" baseline="0" dirty="0" err="1" smtClean="0"/>
              <a:t>really</a:t>
            </a:r>
            <a:r>
              <a:rPr lang="tr-TR" baseline="0" dirty="0" smtClean="0"/>
              <a:t> hardware </a:t>
            </a:r>
            <a:r>
              <a:rPr lang="tr-TR" baseline="0" dirty="0" err="1" smtClean="0"/>
              <a:t>optimized</a:t>
            </a:r>
            <a:r>
              <a:rPr lang="tr-TR" baseline="0" dirty="0" smtClean="0"/>
              <a:t> </a:t>
            </a:r>
            <a:r>
              <a:rPr lang="tr-TR" baseline="0" dirty="0" err="1" smtClean="0"/>
              <a:t>approach</a:t>
            </a:r>
            <a:r>
              <a:rPr lang="tr-TR" baseline="0" dirty="0" smtClean="0"/>
              <a:t>. </a:t>
            </a:r>
            <a:r>
              <a:rPr lang="tr-TR" baseline="0" dirty="0" err="1" smtClean="0"/>
              <a:t>Because</a:t>
            </a:r>
            <a:r>
              <a:rPr lang="tr-TR" baseline="0" dirty="0" smtClean="0"/>
              <a:t> in </a:t>
            </a:r>
            <a:r>
              <a:rPr lang="tr-TR" baseline="0" dirty="0" err="1" smtClean="0"/>
              <a:t>the</a:t>
            </a:r>
            <a:r>
              <a:rPr lang="tr-TR" baseline="0" dirty="0" smtClean="0"/>
              <a:t> </a:t>
            </a:r>
            <a:r>
              <a:rPr lang="tr-TR" baseline="0" dirty="0" err="1" smtClean="0"/>
              <a:t>end</a:t>
            </a:r>
            <a:r>
              <a:rPr lang="tr-TR" baseline="0" dirty="0" smtClean="0"/>
              <a:t>, </a:t>
            </a:r>
            <a:r>
              <a:rPr lang="tr-TR" baseline="0" dirty="0" err="1" smtClean="0"/>
              <a:t>you</a:t>
            </a:r>
            <a:r>
              <a:rPr lang="tr-TR" baseline="0" dirty="0" smtClean="0"/>
              <a:t> </a:t>
            </a:r>
            <a:r>
              <a:rPr lang="tr-TR" baseline="0" dirty="0" err="1" smtClean="0"/>
              <a:t>want</a:t>
            </a:r>
            <a:r>
              <a:rPr lang="tr-TR" baseline="0" dirty="0" smtClean="0"/>
              <a:t> </a:t>
            </a:r>
            <a:r>
              <a:rPr lang="tr-TR" baseline="0" dirty="0" err="1" smtClean="0"/>
              <a:t>to</a:t>
            </a:r>
            <a:r>
              <a:rPr lang="tr-TR" baseline="0" dirty="0" smtClean="0"/>
              <a:t> </a:t>
            </a:r>
            <a:r>
              <a:rPr lang="tr-TR" baseline="0" dirty="0" err="1" smtClean="0"/>
              <a:t>trim</a:t>
            </a:r>
            <a:r>
              <a:rPr lang="tr-TR" baseline="0" dirty="0" smtClean="0"/>
              <a:t> (</a:t>
            </a:r>
            <a:r>
              <a:rPr lang="tr-TR" baseline="0" dirty="0" err="1" smtClean="0"/>
              <a:t>simplify</a:t>
            </a:r>
            <a:r>
              <a:rPr lang="tr-TR" baseline="0" dirty="0" smtClean="0"/>
              <a:t>) </a:t>
            </a:r>
            <a:r>
              <a:rPr lang="tr-TR" baseline="0" dirty="0" err="1" smtClean="0"/>
              <a:t>parts</a:t>
            </a:r>
            <a:r>
              <a:rPr lang="tr-TR" baseline="0" dirty="0" smtClean="0"/>
              <a:t> of </a:t>
            </a:r>
            <a:r>
              <a:rPr lang="tr-TR" baseline="0" dirty="0" err="1" smtClean="0"/>
              <a:t>your</a:t>
            </a:r>
            <a:r>
              <a:rPr lang="tr-TR" baseline="0" dirty="0" smtClean="0"/>
              <a:t> </a:t>
            </a:r>
            <a:r>
              <a:rPr lang="tr-TR" baseline="0" dirty="0" err="1" smtClean="0"/>
              <a:t>algorithm</a:t>
            </a:r>
            <a:r>
              <a:rPr lang="tr-TR" baseline="0" dirty="0" smtClean="0"/>
              <a:t> </a:t>
            </a:r>
            <a:r>
              <a:rPr lang="tr-TR" baseline="0" dirty="0" err="1" smtClean="0"/>
              <a:t>so</a:t>
            </a:r>
            <a:r>
              <a:rPr lang="tr-TR" baseline="0" dirty="0" smtClean="0"/>
              <a:t> </a:t>
            </a:r>
            <a:r>
              <a:rPr lang="tr-TR" baseline="0" dirty="0" err="1" smtClean="0"/>
              <a:t>that</a:t>
            </a:r>
            <a:r>
              <a:rPr lang="tr-TR" baseline="0" dirty="0" smtClean="0"/>
              <a:t> it can be </a:t>
            </a:r>
            <a:r>
              <a:rPr lang="tr-TR" baseline="0" dirty="0" err="1" smtClean="0"/>
              <a:t>applied</a:t>
            </a:r>
            <a:r>
              <a:rPr lang="tr-TR" baseline="0" dirty="0" smtClean="0"/>
              <a:t> in </a:t>
            </a:r>
            <a:r>
              <a:rPr lang="tr-TR" baseline="0" dirty="0" err="1" smtClean="0"/>
              <a:t>real</a:t>
            </a:r>
            <a:r>
              <a:rPr lang="tr-TR" baseline="0" dirty="0" smtClean="0"/>
              <a:t> life, but </a:t>
            </a:r>
            <a:r>
              <a:rPr lang="tr-TR" baseline="0" dirty="0" err="1" smtClean="0"/>
              <a:t>the</a:t>
            </a:r>
            <a:r>
              <a:rPr lang="tr-TR" baseline="0" dirty="0" smtClean="0"/>
              <a:t> </a:t>
            </a:r>
            <a:r>
              <a:rPr lang="tr-TR" baseline="0" dirty="0" err="1" smtClean="0"/>
              <a:t>value</a:t>
            </a:r>
            <a:r>
              <a:rPr lang="tr-TR" baseline="0" dirty="0" smtClean="0"/>
              <a:t> of </a:t>
            </a:r>
            <a:r>
              <a:rPr lang="tr-TR" baseline="0" dirty="0" err="1" smtClean="0"/>
              <a:t>each</a:t>
            </a:r>
            <a:r>
              <a:rPr lang="tr-TR" baseline="0" dirty="0" smtClean="0"/>
              <a:t> </a:t>
            </a:r>
            <a:r>
              <a:rPr lang="tr-TR" baseline="0" dirty="0" err="1" smtClean="0"/>
              <a:t>part</a:t>
            </a:r>
            <a:r>
              <a:rPr lang="tr-TR" baseline="0" dirty="0" smtClean="0"/>
              <a:t> is </a:t>
            </a:r>
            <a:r>
              <a:rPr lang="tr-TR" baseline="0" dirty="0" err="1" smtClean="0"/>
              <a:t>different</a:t>
            </a:r>
            <a:r>
              <a:rPr lang="tr-TR" baseline="0" dirty="0" smtClean="0"/>
              <a:t>. </a:t>
            </a:r>
            <a:r>
              <a:rPr lang="tr-TR" baseline="0" dirty="0" err="1" smtClean="0"/>
              <a:t>Without</a:t>
            </a:r>
            <a:r>
              <a:rPr lang="tr-TR" baseline="0" dirty="0" smtClean="0"/>
              <a:t> hardware </a:t>
            </a:r>
            <a:r>
              <a:rPr lang="tr-TR" baseline="0" dirty="0" err="1" smtClean="0"/>
              <a:t>tests</a:t>
            </a:r>
            <a:r>
              <a:rPr lang="tr-TR" baseline="0" dirty="0" smtClean="0"/>
              <a:t>, </a:t>
            </a:r>
            <a:r>
              <a:rPr lang="tr-TR" baseline="0" dirty="0" err="1" smtClean="0"/>
              <a:t>your</a:t>
            </a:r>
            <a:r>
              <a:rPr lang="tr-TR" baseline="0" dirty="0" smtClean="0"/>
              <a:t> </a:t>
            </a:r>
            <a:r>
              <a:rPr lang="tr-TR" baseline="0" dirty="0" err="1" smtClean="0"/>
              <a:t>optimization</a:t>
            </a:r>
            <a:r>
              <a:rPr lang="tr-TR" baseline="0" dirty="0" smtClean="0"/>
              <a:t> </a:t>
            </a:r>
            <a:r>
              <a:rPr lang="tr-TR" baseline="0" dirty="0" err="1" smtClean="0"/>
              <a:t>approaches</a:t>
            </a:r>
            <a:r>
              <a:rPr lang="tr-TR" baseline="0" dirty="0" smtClean="0"/>
              <a:t> can </a:t>
            </a:r>
            <a:r>
              <a:rPr lang="tr-TR" baseline="0" dirty="0" err="1" smtClean="0"/>
              <a:t>even</a:t>
            </a:r>
            <a:r>
              <a:rPr lang="tr-TR" baseline="0" dirty="0" smtClean="0"/>
              <a:t> be </a:t>
            </a:r>
            <a:r>
              <a:rPr lang="tr-TR" baseline="0" dirty="0" err="1" smtClean="0"/>
              <a:t>further</a:t>
            </a:r>
            <a:r>
              <a:rPr lang="tr-TR" baseline="0" dirty="0" smtClean="0"/>
              <a:t> </a:t>
            </a:r>
            <a:r>
              <a:rPr lang="tr-TR" baseline="0" dirty="0" err="1" smtClean="0"/>
              <a:t>from</a:t>
            </a:r>
            <a:r>
              <a:rPr lang="tr-TR" baseline="0" dirty="0" smtClean="0"/>
              <a:t> </a:t>
            </a:r>
            <a:r>
              <a:rPr lang="tr-TR" baseline="0" dirty="0" err="1" smtClean="0"/>
              <a:t>reality</a:t>
            </a:r>
            <a:r>
              <a:rPr lang="tr-TR" baseline="0" dirty="0" smtClean="0"/>
              <a:t> </a:t>
            </a:r>
            <a:r>
              <a:rPr lang="tr-TR" baseline="0" dirty="0" err="1" smtClean="0"/>
              <a:t>if</a:t>
            </a:r>
            <a:r>
              <a:rPr lang="tr-TR" baseline="0" dirty="0" smtClean="0"/>
              <a:t> </a:t>
            </a:r>
            <a:r>
              <a:rPr lang="tr-TR" baseline="0" dirty="0" err="1" smtClean="0"/>
              <a:t>you</a:t>
            </a:r>
            <a:r>
              <a:rPr lang="tr-TR" baseline="0" dirty="0" smtClean="0"/>
              <a:t> </a:t>
            </a:r>
            <a:r>
              <a:rPr lang="tr-TR" baseline="0" dirty="0" err="1" smtClean="0"/>
              <a:t>don’t</a:t>
            </a:r>
            <a:r>
              <a:rPr lang="tr-TR" baseline="0" dirty="0" smtClean="0"/>
              <a:t> </a:t>
            </a:r>
            <a:r>
              <a:rPr lang="tr-TR" baseline="0" dirty="0" err="1" smtClean="0"/>
              <a:t>have</a:t>
            </a:r>
            <a:r>
              <a:rPr lang="tr-TR" baseline="0" dirty="0" smtClean="0"/>
              <a:t> hardware </a:t>
            </a:r>
            <a:r>
              <a:rPr lang="tr-TR" baseline="0" dirty="0" err="1" smtClean="0"/>
              <a:t>experience</a:t>
            </a:r>
            <a:r>
              <a:rPr lang="tr-TR" baseline="0" dirty="0" smtClean="0"/>
              <a:t>.</a:t>
            </a:r>
            <a:endParaRPr lang="tr-TR" dirty="0" smtClean="0"/>
          </a:p>
        </p:txBody>
      </p:sp>
      <p:sp>
        <p:nvSpPr>
          <p:cNvPr id="4" name="Slide Number Placeholder 3"/>
          <p:cNvSpPr>
            <a:spLocks noGrp="1"/>
          </p:cNvSpPr>
          <p:nvPr>
            <p:ph type="sldNum" sz="quarter" idx="10"/>
          </p:nvPr>
        </p:nvSpPr>
        <p:spPr/>
        <p:txBody>
          <a:bodyPr/>
          <a:lstStyle/>
          <a:p>
            <a:fld id="{70AF4374-E281-4CA3-8211-2D51316BF40B}" type="slidenum">
              <a:rPr lang="en-US" smtClean="0"/>
              <a:t>6</a:t>
            </a:fld>
            <a:endParaRPr lang="en-US"/>
          </a:p>
        </p:txBody>
      </p:sp>
    </p:spTree>
    <p:extLst>
      <p:ext uri="{BB962C8B-B14F-4D97-AF65-F5344CB8AC3E}">
        <p14:creationId xmlns:p14="http://schemas.microsoft.com/office/powerpoint/2010/main" val="3119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Here we see two</a:t>
            </a:r>
            <a:r>
              <a:rPr lang="en-US" baseline="0" noProof="0" dirty="0" smtClean="0"/>
              <a:t> additional columns to the previous list. In this column, </a:t>
            </a:r>
            <a:r>
              <a:rPr lang="en-US" noProof="0" dirty="0" smtClean="0"/>
              <a:t>we see the </a:t>
            </a:r>
            <a:r>
              <a:rPr lang="en-US" noProof="0" dirty="0" err="1" smtClean="0"/>
              <a:t>testbed</a:t>
            </a:r>
            <a:r>
              <a:rPr lang="en-US" noProof="0" dirty="0" smtClean="0"/>
              <a:t> hardware platforms used by </a:t>
            </a:r>
            <a:r>
              <a:rPr lang="tr-TR" noProof="0" dirty="0" err="1" smtClean="0"/>
              <a:t>the</a:t>
            </a:r>
            <a:r>
              <a:rPr lang="tr-TR" noProof="0" dirty="0" smtClean="0"/>
              <a:t> </a:t>
            </a:r>
            <a:r>
              <a:rPr lang="en-US" noProof="0" dirty="0" smtClean="0"/>
              <a:t>research groups. Clearly USRP </a:t>
            </a:r>
            <a:r>
              <a:rPr lang="en-US" noProof="0" dirty="0" err="1" smtClean="0"/>
              <a:t>testbeds</a:t>
            </a:r>
            <a:r>
              <a:rPr lang="en-US" noProof="0" dirty="0" smtClean="0"/>
              <a:t> are the leading choices. Anything</a:t>
            </a:r>
            <a:r>
              <a:rPr lang="en-US" baseline="0" noProof="0" dirty="0" smtClean="0"/>
              <a:t> except USRP, PXI, and WARP (https://warpproject.org/trac/wiki/hardware, Mango Communications) are called dedicated because they are not really off-the shelve </a:t>
            </a:r>
            <a:r>
              <a:rPr lang="en-US" baseline="0" noProof="0" dirty="0" err="1" smtClean="0"/>
              <a:t>testbeds</a:t>
            </a:r>
            <a:r>
              <a:rPr lang="en-US" baseline="0" noProof="0" dirty="0" smtClean="0"/>
              <a:t>. These </a:t>
            </a:r>
            <a:r>
              <a:rPr lang="en-US" baseline="0" noProof="0" dirty="0" err="1" smtClean="0"/>
              <a:t>testbeds</a:t>
            </a:r>
            <a:r>
              <a:rPr lang="en-US" baseline="0" noProof="0" dirty="0" smtClean="0"/>
              <a:t> have hardware components dedicated by some specific people, or in short they are not for sale yet. So in this respect, KMTB (</a:t>
            </a:r>
            <a:r>
              <a:rPr lang="en-US" baseline="0" noProof="0" dirty="0" err="1" smtClean="0"/>
              <a:t>Kista</a:t>
            </a:r>
            <a:r>
              <a:rPr lang="en-US" baseline="0" noProof="0" dirty="0" smtClean="0"/>
              <a:t> MIMO </a:t>
            </a:r>
            <a:r>
              <a:rPr lang="en-US" baseline="0" noProof="0" dirty="0" err="1" smtClean="0"/>
              <a:t>testbed</a:t>
            </a:r>
            <a:r>
              <a:rPr lang="en-US" baseline="0" noProof="0" dirty="0" smtClean="0"/>
              <a:t>-Germany), VMTB (Vienna MIMO </a:t>
            </a:r>
            <a:r>
              <a:rPr lang="en-US" baseline="0" noProof="0" dirty="0" err="1" smtClean="0"/>
              <a:t>testbed</a:t>
            </a:r>
            <a:r>
              <a:rPr lang="en-US" baseline="0" noProof="0" dirty="0" smtClean="0"/>
              <a:t>-Austria) are dedicated </a:t>
            </a:r>
            <a:r>
              <a:rPr lang="en-US" baseline="0" noProof="0" dirty="0" err="1" smtClean="0"/>
              <a:t>testbeds</a:t>
            </a:r>
            <a:r>
              <a:rPr lang="en-US" baseline="0" noProof="0" dirty="0" smtClean="0"/>
              <a:t>. Here in the 8th one, that’s the </a:t>
            </a:r>
            <a:r>
              <a:rPr lang="en-US" baseline="0" noProof="0" dirty="0" err="1" smtClean="0"/>
              <a:t>testbed</a:t>
            </a:r>
            <a:r>
              <a:rPr lang="en-US" baseline="0" noProof="0" dirty="0" smtClean="0"/>
              <a:t> where two types of antennas are used, so it is also dedicated. In 6th and 14th, they also go for embedded platforms, so it is also called dedicated. As far as I see, we can say there are 14 research groups that have implemented IA on their </a:t>
            </a:r>
            <a:r>
              <a:rPr lang="en-US" baseline="0" noProof="0" dirty="0" err="1" smtClean="0"/>
              <a:t>testbeds</a:t>
            </a:r>
            <a:r>
              <a:rPr lang="en-US" baseline="0" noProof="0" dirty="0" smtClean="0"/>
              <a:t>. How do </a:t>
            </a:r>
            <a:r>
              <a:rPr lang="tr-TR" baseline="0" noProof="0" dirty="0" err="1" smtClean="0"/>
              <a:t>we</a:t>
            </a:r>
            <a:r>
              <a:rPr lang="en-US" baseline="0" noProof="0" dirty="0" smtClean="0"/>
              <a:t> differentiate </a:t>
            </a:r>
            <a:r>
              <a:rPr lang="en-US" baseline="0" noProof="0" dirty="0" err="1" smtClean="0"/>
              <a:t>reseach</a:t>
            </a:r>
            <a:r>
              <a:rPr lang="en-US" baseline="0" noProof="0" dirty="0" smtClean="0"/>
              <a:t> groups from one another, for example </a:t>
            </a:r>
            <a:r>
              <a:rPr lang="tr-TR" baseline="0" noProof="0" dirty="0" err="1" smtClean="0"/>
              <a:t>we</a:t>
            </a:r>
            <a:r>
              <a:rPr lang="en-US" baseline="0" noProof="0" dirty="0" smtClean="0"/>
              <a:t> check authors names, if an author appears in more than one paper, I assume all authors of those two papers as 1 research group such as when you check 20 and 21, similarly for 3 and 23.</a:t>
            </a:r>
            <a:r>
              <a:rPr lang="tr-TR" baseline="0" noProof="0" dirty="0" smtClean="0"/>
              <a:t> </a:t>
            </a:r>
            <a:r>
              <a:rPr lang="tr-TR" baseline="0" noProof="0" dirty="0" err="1" smtClean="0"/>
              <a:t>So</a:t>
            </a:r>
            <a:r>
              <a:rPr lang="tr-TR" baseline="0" noProof="0" dirty="0" smtClean="0"/>
              <a:t> in </a:t>
            </a:r>
            <a:r>
              <a:rPr lang="tr-TR" baseline="0" noProof="0" dirty="0" err="1" smtClean="0"/>
              <a:t>this</a:t>
            </a:r>
            <a:r>
              <a:rPr lang="tr-TR" baseline="0" noProof="0" dirty="0" smtClean="0"/>
              <a:t> </a:t>
            </a:r>
            <a:r>
              <a:rPr lang="tr-TR" baseline="0" noProof="0" dirty="0" err="1" smtClean="0"/>
              <a:t>respect</a:t>
            </a:r>
            <a:r>
              <a:rPr lang="tr-TR" baseline="0" noProof="0" dirty="0" smtClean="0"/>
              <a:t>, it </a:t>
            </a:r>
            <a:r>
              <a:rPr lang="tr-TR" baseline="0" noProof="0" dirty="0" err="1" smtClean="0"/>
              <a:t>might</a:t>
            </a:r>
            <a:r>
              <a:rPr lang="tr-TR" baseline="0" noProof="0" dirty="0" smtClean="0"/>
              <a:t> be </a:t>
            </a:r>
            <a:r>
              <a:rPr lang="tr-TR" baseline="0" noProof="0" dirty="0" err="1" smtClean="0"/>
              <a:t>better</a:t>
            </a:r>
            <a:r>
              <a:rPr lang="tr-TR" baseline="0" noProof="0" dirty="0" smtClean="0"/>
              <a:t> </a:t>
            </a:r>
            <a:r>
              <a:rPr lang="tr-TR" baseline="0" noProof="0" dirty="0" err="1" smtClean="0"/>
              <a:t>saying</a:t>
            </a:r>
            <a:r>
              <a:rPr lang="tr-TR" baseline="0" noProof="0" dirty="0" smtClean="0"/>
              <a:t> </a:t>
            </a:r>
            <a:r>
              <a:rPr lang="tr-TR" baseline="0" noProof="0" dirty="0" err="1" smtClean="0"/>
              <a:t>know</a:t>
            </a:r>
            <a:r>
              <a:rPr lang="tr-TR" baseline="0" noProof="0" dirty="0" smtClean="0"/>
              <a:t>-how </a:t>
            </a:r>
            <a:r>
              <a:rPr lang="tr-TR" baseline="0" noProof="0" dirty="0" err="1" smtClean="0"/>
              <a:t>groups</a:t>
            </a:r>
            <a:r>
              <a:rPr lang="tr-TR" baseline="0" noProof="0" dirty="0" smtClean="0"/>
              <a:t> not </a:t>
            </a:r>
            <a:r>
              <a:rPr lang="tr-TR" baseline="0" noProof="0" dirty="0" err="1" smtClean="0"/>
              <a:t>research</a:t>
            </a:r>
            <a:r>
              <a:rPr lang="tr-TR" baseline="0" noProof="0" dirty="0" smtClean="0"/>
              <a:t> </a:t>
            </a:r>
            <a:r>
              <a:rPr lang="tr-TR" baseline="0" noProof="0" dirty="0" err="1" smtClean="0"/>
              <a:t>groups</a:t>
            </a:r>
            <a:r>
              <a:rPr lang="tr-TR" baseline="0" noProof="0" dirty="0" smtClean="0"/>
              <a:t>.</a:t>
            </a:r>
            <a:endParaRPr lang="en-US" noProof="0" dirty="0"/>
          </a:p>
        </p:txBody>
      </p:sp>
      <p:sp>
        <p:nvSpPr>
          <p:cNvPr id="4" name="Slide Number Placeholder 3"/>
          <p:cNvSpPr>
            <a:spLocks noGrp="1"/>
          </p:cNvSpPr>
          <p:nvPr>
            <p:ph type="sldNum" sz="quarter" idx="10"/>
          </p:nvPr>
        </p:nvSpPr>
        <p:spPr/>
        <p:txBody>
          <a:bodyPr/>
          <a:lstStyle/>
          <a:p>
            <a:fld id="{70AF4374-E281-4CA3-8211-2D51316BF40B}" type="slidenum">
              <a:rPr lang="en-US" smtClean="0"/>
              <a:t>7</a:t>
            </a:fld>
            <a:endParaRPr lang="en-US"/>
          </a:p>
        </p:txBody>
      </p:sp>
    </p:spTree>
    <p:extLst>
      <p:ext uri="{BB962C8B-B14F-4D97-AF65-F5344CB8AC3E}">
        <p14:creationId xmlns:p14="http://schemas.microsoft.com/office/powerpoint/2010/main" val="337182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F4374-E281-4CA3-8211-2D51316BF40B}" type="slidenum">
              <a:rPr lang="en-US" smtClean="0"/>
              <a:t>9</a:t>
            </a:fld>
            <a:endParaRPr lang="en-US"/>
          </a:p>
        </p:txBody>
      </p:sp>
    </p:spTree>
    <p:extLst>
      <p:ext uri="{BB962C8B-B14F-4D97-AF65-F5344CB8AC3E}">
        <p14:creationId xmlns:p14="http://schemas.microsoft.com/office/powerpoint/2010/main" val="112129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F4374-E281-4CA3-8211-2D51316BF40B}" type="slidenum">
              <a:rPr lang="en-US" smtClean="0"/>
              <a:t>10</a:t>
            </a:fld>
            <a:endParaRPr lang="en-US"/>
          </a:p>
        </p:txBody>
      </p:sp>
    </p:spTree>
    <p:extLst>
      <p:ext uri="{BB962C8B-B14F-4D97-AF65-F5344CB8AC3E}">
        <p14:creationId xmlns:p14="http://schemas.microsoft.com/office/powerpoint/2010/main" val="357113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0AF4374-E281-4CA3-8211-2D51316BF40B}" type="slidenum">
              <a:rPr lang="en-US" smtClean="0"/>
              <a:t>11</a:t>
            </a:fld>
            <a:endParaRPr lang="en-US"/>
          </a:p>
        </p:txBody>
      </p:sp>
    </p:spTree>
    <p:extLst>
      <p:ext uri="{BB962C8B-B14F-4D97-AF65-F5344CB8AC3E}">
        <p14:creationId xmlns:p14="http://schemas.microsoft.com/office/powerpoint/2010/main" val="2723492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4800" spc="-80" baseline="0">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9730680" y="6223247"/>
            <a:ext cx="2270819" cy="56106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IEEE PIMRC'14</a:t>
            </a:r>
            <a:endParaRPr lang="en-US"/>
          </a:p>
        </p:txBody>
      </p:sp>
      <p:sp>
        <p:nvSpPr>
          <p:cNvPr id="6" name="Slide Number Placeholder 5"/>
          <p:cNvSpPr>
            <a:spLocks noGrp="1"/>
          </p:cNvSpPr>
          <p:nvPr>
            <p:ph type="sldNum" sz="quarter" idx="12"/>
          </p:nvPr>
        </p:nvSpPr>
        <p:spPr/>
        <p:txBody>
          <a:bodyPr/>
          <a:lstStyle/>
          <a:p>
            <a:fld id="{C4C487F3-91EB-46E3-8B04-64219E393C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IEEE PIMRC'14</a:t>
            </a:r>
            <a:endParaRPr lang="en-US"/>
          </a:p>
        </p:txBody>
      </p:sp>
      <p:sp>
        <p:nvSpPr>
          <p:cNvPr id="6" name="Slide Number Placeholder 5"/>
          <p:cNvSpPr>
            <a:spLocks noGrp="1"/>
          </p:cNvSpPr>
          <p:nvPr>
            <p:ph type="sldNum" sz="quarter" idx="12"/>
          </p:nvPr>
        </p:nvSpPr>
        <p:spPr/>
        <p:txBody>
          <a:bodyPr/>
          <a:lstStyle/>
          <a:p>
            <a:fld id="{C4C487F3-91EB-46E3-8B04-64219E393C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152718"/>
            <a:ext cx="10758407" cy="839174"/>
          </a:xfrm>
        </p:spPr>
        <p:txBody>
          <a:bodyPr/>
          <a:lstStyle>
            <a:lvl1pPr>
              <a:defRPr>
                <a:solidFill>
                  <a:srgbClr val="99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31377"/>
            <a:ext cx="10781654" cy="4994788"/>
          </a:xfrm>
        </p:spPr>
        <p:txBody>
          <a:bodyPr/>
          <a:lstStyle>
            <a:lvl1pPr marL="342900" indent="-342900">
              <a:buClr>
                <a:schemeClr val="tx2"/>
              </a:buClr>
              <a:buFont typeface="Wingdings" pitchFamily="2" charset="2"/>
              <a:buChar char="§"/>
              <a:defRPr sz="2200"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IEEE PIMRC'14</a:t>
            </a:r>
            <a:endParaRPr lang="en-US"/>
          </a:p>
        </p:txBody>
      </p:sp>
      <p:sp>
        <p:nvSpPr>
          <p:cNvPr id="6" name="Slide Number Placeholder 5"/>
          <p:cNvSpPr>
            <a:spLocks noGrp="1"/>
          </p:cNvSpPr>
          <p:nvPr>
            <p:ph type="sldNum" sz="quarter" idx="12"/>
          </p:nvPr>
        </p:nvSpPr>
        <p:spPr>
          <a:xfrm rot="16200000">
            <a:off x="11485847" y="862881"/>
            <a:ext cx="646560" cy="539300"/>
          </a:xfrm>
        </p:spPr>
        <p:txBody>
          <a:bodyPr/>
          <a:lstStyle/>
          <a:p>
            <a:fld id="{C4C487F3-91EB-46E3-8B04-64219E393C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rgbClr val="C00000"/>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C4C487F3-91EB-46E3-8B04-64219E393C12}" type="slidenum">
              <a:rPr lang="en-US" smtClean="0"/>
              <a:t>‹#›</a:t>
            </a:fld>
            <a:endParaRPr lang="en-US"/>
          </a:p>
        </p:txBody>
      </p:sp>
      <p:sp>
        <p:nvSpPr>
          <p:cNvPr id="9" name="Footer Placeholder 8"/>
          <p:cNvSpPr>
            <a:spLocks noGrp="1"/>
          </p:cNvSpPr>
          <p:nvPr>
            <p:ph type="ftr" sz="quarter" idx="12"/>
          </p:nvPr>
        </p:nvSpPr>
        <p:spPr/>
        <p:txBody>
          <a:bodyPr/>
          <a:lstStyle/>
          <a:p>
            <a:r>
              <a:rPr lang="en-US" smtClean="0"/>
              <a:t>IEEE PIMRC'14</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IEEE PIMRC'14</a:t>
            </a:r>
            <a:endParaRPr lang="en-US"/>
          </a:p>
        </p:txBody>
      </p:sp>
      <p:sp>
        <p:nvSpPr>
          <p:cNvPr id="7" name="Slide Number Placeholder 6"/>
          <p:cNvSpPr>
            <a:spLocks noGrp="1"/>
          </p:cNvSpPr>
          <p:nvPr>
            <p:ph type="sldNum" sz="quarter" idx="12"/>
          </p:nvPr>
        </p:nvSpPr>
        <p:spPr/>
        <p:txBody>
          <a:bodyPr/>
          <a:lstStyle/>
          <a:p>
            <a:fld id="{C4C487F3-91EB-46E3-8B04-64219E393C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IEEE PIMRC'14</a:t>
            </a:r>
            <a:endParaRPr lang="en-US"/>
          </a:p>
        </p:txBody>
      </p:sp>
      <p:sp>
        <p:nvSpPr>
          <p:cNvPr id="9" name="Slide Number Placeholder 8"/>
          <p:cNvSpPr>
            <a:spLocks noGrp="1"/>
          </p:cNvSpPr>
          <p:nvPr>
            <p:ph type="sldNum" sz="quarter" idx="12"/>
          </p:nvPr>
        </p:nvSpPr>
        <p:spPr/>
        <p:txBody>
          <a:bodyPr/>
          <a:lstStyle/>
          <a:p>
            <a:fld id="{C4C487F3-91EB-46E3-8B04-64219E393C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IEEE PIMRC'14</a:t>
            </a:r>
            <a:endParaRPr lang="en-US"/>
          </a:p>
        </p:txBody>
      </p:sp>
      <p:sp>
        <p:nvSpPr>
          <p:cNvPr id="5" name="Slide Number Placeholder 4"/>
          <p:cNvSpPr>
            <a:spLocks noGrp="1"/>
          </p:cNvSpPr>
          <p:nvPr>
            <p:ph type="sldNum" sz="quarter" idx="12"/>
          </p:nvPr>
        </p:nvSpPr>
        <p:spPr/>
        <p:txBody>
          <a:bodyPr/>
          <a:lstStyle/>
          <a:p>
            <a:fld id="{C4C487F3-91EB-46E3-8B04-64219E393C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IEEE PIMRC'14</a:t>
            </a:r>
            <a:endParaRPr lang="en-US"/>
          </a:p>
        </p:txBody>
      </p:sp>
      <p:sp>
        <p:nvSpPr>
          <p:cNvPr id="4" name="Slide Number Placeholder 3"/>
          <p:cNvSpPr>
            <a:spLocks noGrp="1"/>
          </p:cNvSpPr>
          <p:nvPr>
            <p:ph type="sldNum" sz="quarter" idx="12"/>
          </p:nvPr>
        </p:nvSpPr>
        <p:spPr/>
        <p:txBody>
          <a:bodyPr/>
          <a:lstStyle/>
          <a:p>
            <a:fld id="{C4C487F3-91EB-46E3-8B04-64219E393C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IEEE PIMRC'14</a:t>
            </a:r>
            <a:endParaRPr lang="en-US"/>
          </a:p>
        </p:txBody>
      </p:sp>
      <p:sp>
        <p:nvSpPr>
          <p:cNvPr id="7" name="Slide Number Placeholder 6"/>
          <p:cNvSpPr>
            <a:spLocks noGrp="1"/>
          </p:cNvSpPr>
          <p:nvPr>
            <p:ph type="sldNum" sz="quarter" idx="12"/>
          </p:nvPr>
        </p:nvSpPr>
        <p:spPr/>
        <p:txBody>
          <a:bodyPr/>
          <a:lstStyle/>
          <a:p>
            <a:fld id="{C4C487F3-91EB-46E3-8B04-64219E393C1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IEEE PIMRC'14</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C487F3-91EB-46E3-8B04-64219E393C12}"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152718"/>
            <a:ext cx="10704164" cy="90891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32848" y="1272154"/>
            <a:ext cx="10688664"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IEEE PIMRC'14</a:t>
            </a:r>
            <a:endParaRPr lang="en-US"/>
          </a:p>
        </p:txBody>
      </p:sp>
      <p:sp>
        <p:nvSpPr>
          <p:cNvPr id="6" name="Slide Number Placeholder 5"/>
          <p:cNvSpPr>
            <a:spLocks noGrp="1"/>
          </p:cNvSpPr>
          <p:nvPr>
            <p:ph type="sldNum" sz="quarter" idx="4"/>
          </p:nvPr>
        </p:nvSpPr>
        <p:spPr>
          <a:xfrm rot="16200000">
            <a:off x="11442880" y="821030"/>
            <a:ext cx="655212" cy="539300"/>
          </a:xfrm>
          <a:prstGeom prst="rect">
            <a:avLst/>
          </a:prstGeom>
        </p:spPr>
        <p:txBody>
          <a:bodyPr vert="horz" lIns="91440" tIns="45720" rIns="91440" bIns="45720" rtlCol="0" anchor="ctr"/>
          <a:lstStyle>
            <a:lvl1pPr algn="l">
              <a:defRPr sz="1800" b="1">
                <a:solidFill>
                  <a:schemeClr val="tx2"/>
                </a:solidFill>
              </a:defRPr>
            </a:lvl1pPr>
          </a:lstStyle>
          <a:p>
            <a:fld id="{C4C487F3-91EB-46E3-8B04-64219E393C12}" type="slidenum">
              <a:rPr lang="en-US" smtClean="0"/>
              <a:t>‹#›</a:t>
            </a:fld>
            <a:endParaRPr lang="en-US"/>
          </a:p>
        </p:txBody>
      </p:sp>
      <p:sp>
        <p:nvSpPr>
          <p:cNvPr id="7" name="Rectangle 6"/>
          <p:cNvSpPr/>
          <p:nvPr/>
        </p:nvSpPr>
        <p:spPr>
          <a:xfrm>
            <a:off x="12001499" y="0"/>
            <a:ext cx="190501" cy="13716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a:stretch>
            <a:fillRect/>
          </a:stretch>
        </p:blipFill>
        <p:spPr>
          <a:xfrm>
            <a:off x="9730680" y="6223247"/>
            <a:ext cx="2270819" cy="561069"/>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3200" kern="1200" cap="all" spc="-60" baseline="0">
          <a:solidFill>
            <a:srgbClr val="C00000"/>
          </a:solidFill>
          <a:latin typeface="+mj-lt"/>
          <a:ea typeface="+mj-ea"/>
          <a:cs typeface="+mj-cs"/>
        </a:defRPr>
      </a:lvl1pPr>
    </p:titleStyle>
    <p:bodyStyle>
      <a:lvl1pPr marL="342900" indent="-342900" algn="l" defTabSz="914400" rtl="0" eaLnBrk="1" latinLnBrk="0" hangingPunct="1">
        <a:spcBef>
          <a:spcPct val="20000"/>
        </a:spcBef>
        <a:spcAft>
          <a:spcPts val="600"/>
        </a:spcAft>
        <a:buClr>
          <a:schemeClr val="tx2"/>
        </a:buClr>
        <a:buFont typeface="Wingdings" pitchFamily="2" charset="2"/>
        <a:buChar char="§"/>
        <a:defRPr sz="22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mailto:cenkmyetis@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hyperlink" Target="http://www.xilinx.com/" TargetMode="Externa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80306" y="1122363"/>
            <a:ext cx="11178862" cy="2387600"/>
          </a:xfrm>
        </p:spPr>
        <p:txBody>
          <a:bodyPr>
            <a:noAutofit/>
          </a:bodyPr>
          <a:lstStyle/>
          <a:p>
            <a:pPr algn="ctr"/>
            <a:r>
              <a:rPr lang="tr-TR" sz="3600" b="1" dirty="0" smtClean="0"/>
              <a:t>IMPLEMENTATION ASPECTS </a:t>
            </a:r>
            <a:br>
              <a:rPr lang="tr-TR" sz="3600" b="1" dirty="0" smtClean="0"/>
            </a:br>
            <a:r>
              <a:rPr lang="tr-TR" sz="3600" b="1" dirty="0" smtClean="0"/>
              <a:t>FOR</a:t>
            </a:r>
            <a:r>
              <a:rPr lang="en-US" sz="3600" b="1" dirty="0" smtClean="0">
                <a:solidFill>
                  <a:srgbClr val="C00000"/>
                </a:solidFill>
              </a:rPr>
              <a:t> </a:t>
            </a:r>
            <a:r>
              <a:rPr lang="tr-TR" sz="3600" b="1" dirty="0" smtClean="0">
                <a:solidFill>
                  <a:srgbClr val="C00000"/>
                </a:solidFill>
              </a:rPr>
              <a:t/>
            </a:r>
            <a:br>
              <a:rPr lang="tr-TR" sz="3600" b="1" dirty="0" smtClean="0">
                <a:solidFill>
                  <a:srgbClr val="C00000"/>
                </a:solidFill>
              </a:rPr>
            </a:br>
            <a:r>
              <a:rPr lang="en-US" sz="3600" b="1" dirty="0" smtClean="0">
                <a:solidFill>
                  <a:srgbClr val="C00000"/>
                </a:solidFill>
              </a:rPr>
              <a:t>INTERFERENCE ALIGNMENT</a:t>
            </a:r>
            <a:endParaRPr lang="en-US" sz="3600" b="1" dirty="0">
              <a:solidFill>
                <a:srgbClr val="C00000"/>
              </a:solidFill>
            </a:endParaRPr>
          </a:p>
        </p:txBody>
      </p:sp>
      <p:sp>
        <p:nvSpPr>
          <p:cNvPr id="3" name="Subtitle 2"/>
          <p:cNvSpPr>
            <a:spLocks noGrp="1"/>
          </p:cNvSpPr>
          <p:nvPr>
            <p:ph type="subTitle" idx="1"/>
          </p:nvPr>
        </p:nvSpPr>
        <p:spPr>
          <a:xfrm>
            <a:off x="609600" y="4060723"/>
            <a:ext cx="10373032" cy="2258797"/>
          </a:xfrm>
        </p:spPr>
        <p:txBody>
          <a:bodyPr>
            <a:normAutofit fontScale="92500"/>
          </a:bodyPr>
          <a:lstStyle/>
          <a:p>
            <a:r>
              <a:rPr lang="en-US" b="1" dirty="0" smtClean="0">
                <a:solidFill>
                  <a:srgbClr val="0070C0"/>
                </a:solidFill>
                <a:latin typeface="Eurostile" pitchFamily="34" charset="0"/>
              </a:rPr>
              <a:t>CENK M. YETIS*, </a:t>
            </a:r>
            <a:r>
              <a:rPr lang="en-US" b="1" dirty="0" err="1" smtClean="0">
                <a:solidFill>
                  <a:srgbClr val="0070C0"/>
                </a:solidFill>
                <a:latin typeface="Eurostile" pitchFamily="34" charset="0"/>
              </a:rPr>
              <a:t>Mevlana</a:t>
            </a:r>
            <a:r>
              <a:rPr lang="en-US" b="1" dirty="0" smtClean="0">
                <a:solidFill>
                  <a:srgbClr val="0070C0"/>
                </a:solidFill>
                <a:latin typeface="Eurostile" pitchFamily="34" charset="0"/>
              </a:rPr>
              <a:t> University, Turkey</a:t>
            </a:r>
          </a:p>
          <a:p>
            <a:r>
              <a:rPr lang="en-US" b="1" dirty="0" smtClean="0">
                <a:solidFill>
                  <a:schemeClr val="accent2"/>
                </a:solidFill>
                <a:latin typeface="Eurostile" pitchFamily="34" charset="0"/>
              </a:rPr>
              <a:t>KUSHAL ANAND, </a:t>
            </a:r>
            <a:r>
              <a:rPr lang="en-US" b="1" dirty="0" err="1" smtClean="0">
                <a:solidFill>
                  <a:schemeClr val="accent2"/>
                </a:solidFill>
                <a:latin typeface="Eurostile" pitchFamily="34" charset="0"/>
              </a:rPr>
              <a:t>nanyang</a:t>
            </a:r>
            <a:r>
              <a:rPr lang="en-US" b="1" dirty="0" smtClean="0">
                <a:solidFill>
                  <a:schemeClr val="accent2"/>
                </a:solidFill>
                <a:latin typeface="Eurostile" pitchFamily="34" charset="0"/>
              </a:rPr>
              <a:t> technologıcal unıversıty, </a:t>
            </a:r>
            <a:r>
              <a:rPr lang="en-US" b="1" dirty="0" err="1" smtClean="0">
                <a:solidFill>
                  <a:schemeClr val="accent2"/>
                </a:solidFill>
                <a:latin typeface="Eurostile" pitchFamily="34" charset="0"/>
              </a:rPr>
              <a:t>sıngapore</a:t>
            </a:r>
            <a:endParaRPr lang="en-US" b="1" dirty="0" smtClean="0">
              <a:solidFill>
                <a:schemeClr val="accent2"/>
              </a:solidFill>
              <a:latin typeface="Eurostile" pitchFamily="34" charset="0"/>
            </a:endParaRPr>
          </a:p>
          <a:p>
            <a:r>
              <a:rPr lang="en-US" b="1" dirty="0" smtClean="0">
                <a:solidFill>
                  <a:srgbClr val="00B050"/>
                </a:solidFill>
                <a:latin typeface="Eurostile" pitchFamily="34" charset="0"/>
              </a:rPr>
              <a:t>AHMET H. KAYRAN, ISTANBUL TECHNICAL University, Turkey</a:t>
            </a:r>
          </a:p>
          <a:p>
            <a:r>
              <a:rPr lang="en-US" b="1" dirty="0" smtClean="0">
                <a:solidFill>
                  <a:schemeClr val="accent2"/>
                </a:solidFill>
                <a:latin typeface="Eurostile" pitchFamily="34" charset="0"/>
              </a:rPr>
              <a:t>YONG l. Guan, </a:t>
            </a:r>
            <a:r>
              <a:rPr lang="en-US" b="1" dirty="0" err="1" smtClean="0">
                <a:solidFill>
                  <a:schemeClr val="accent2"/>
                </a:solidFill>
                <a:latin typeface="Eurostile" pitchFamily="34" charset="0"/>
              </a:rPr>
              <a:t>nanyang</a:t>
            </a:r>
            <a:r>
              <a:rPr lang="en-US" b="1" dirty="0" smtClean="0">
                <a:solidFill>
                  <a:schemeClr val="accent2"/>
                </a:solidFill>
                <a:latin typeface="Eurostile" pitchFamily="34" charset="0"/>
              </a:rPr>
              <a:t> technologıcal unıversıty, </a:t>
            </a:r>
            <a:r>
              <a:rPr lang="en-US" b="1" dirty="0" err="1" smtClean="0">
                <a:solidFill>
                  <a:schemeClr val="accent2"/>
                </a:solidFill>
                <a:latin typeface="Eurostile" pitchFamily="34" charset="0"/>
              </a:rPr>
              <a:t>sıngapore</a:t>
            </a:r>
            <a:endParaRPr lang="en-US" b="1" dirty="0" smtClean="0">
              <a:solidFill>
                <a:schemeClr val="accent2"/>
              </a:solidFill>
              <a:latin typeface="Eurostile" pitchFamily="34" charset="0"/>
            </a:endParaRPr>
          </a:p>
          <a:p>
            <a:r>
              <a:rPr lang="en-US" b="1" dirty="0" err="1" smtClean="0">
                <a:solidFill>
                  <a:schemeClr val="accent2"/>
                </a:solidFill>
                <a:latin typeface="Eurostile" pitchFamily="34" charset="0"/>
              </a:rPr>
              <a:t>Erry</a:t>
            </a:r>
            <a:r>
              <a:rPr lang="en-US" b="1" dirty="0" smtClean="0">
                <a:solidFill>
                  <a:schemeClr val="accent2"/>
                </a:solidFill>
                <a:latin typeface="Eurostile" pitchFamily="34" charset="0"/>
              </a:rPr>
              <a:t> </a:t>
            </a:r>
            <a:r>
              <a:rPr lang="en-US" b="1" dirty="0" err="1" smtClean="0">
                <a:solidFill>
                  <a:schemeClr val="accent2"/>
                </a:solidFill>
                <a:latin typeface="Eurostile" pitchFamily="34" charset="0"/>
              </a:rPr>
              <a:t>gunawan</a:t>
            </a:r>
            <a:r>
              <a:rPr lang="en-US" b="1" dirty="0" smtClean="0">
                <a:solidFill>
                  <a:schemeClr val="accent2"/>
                </a:solidFill>
                <a:latin typeface="Eurostile" pitchFamily="34" charset="0"/>
              </a:rPr>
              <a:t>, </a:t>
            </a:r>
            <a:r>
              <a:rPr lang="en-US" b="1" dirty="0" err="1" smtClean="0">
                <a:solidFill>
                  <a:schemeClr val="accent2"/>
                </a:solidFill>
                <a:latin typeface="Eurostile" pitchFamily="34" charset="0"/>
              </a:rPr>
              <a:t>nanyang</a:t>
            </a:r>
            <a:r>
              <a:rPr lang="en-US" b="1" dirty="0" smtClean="0">
                <a:solidFill>
                  <a:schemeClr val="accent2"/>
                </a:solidFill>
                <a:latin typeface="Eurostile" pitchFamily="34" charset="0"/>
              </a:rPr>
              <a:t> technologıcal unıversıty, </a:t>
            </a:r>
            <a:r>
              <a:rPr lang="en-US" b="1" dirty="0" err="1" smtClean="0">
                <a:solidFill>
                  <a:schemeClr val="accent2"/>
                </a:solidFill>
                <a:latin typeface="Eurostile" pitchFamily="34" charset="0"/>
              </a:rPr>
              <a:t>sıngapore</a:t>
            </a:r>
            <a:endParaRPr lang="en-US" b="1" dirty="0" smtClean="0">
              <a:solidFill>
                <a:schemeClr val="accent2"/>
              </a:solidFill>
              <a:latin typeface="Eurostile" pitchFamily="34" charset="0"/>
            </a:endParaRPr>
          </a:p>
          <a:p>
            <a:endParaRPr lang="en-US" dirty="0"/>
          </a:p>
        </p:txBody>
      </p:sp>
      <p:sp>
        <p:nvSpPr>
          <p:cNvPr id="4" name="TextBox 3"/>
          <p:cNvSpPr txBox="1"/>
          <p:nvPr/>
        </p:nvSpPr>
        <p:spPr>
          <a:xfrm>
            <a:off x="7476349" y="4060723"/>
            <a:ext cx="3157146" cy="369332"/>
          </a:xfrm>
          <a:prstGeom prst="rect">
            <a:avLst/>
          </a:prstGeom>
          <a:noFill/>
        </p:spPr>
        <p:txBody>
          <a:bodyPr wrap="none" rtlCol="0">
            <a:spAutoFit/>
          </a:bodyPr>
          <a:lstStyle/>
          <a:p>
            <a:r>
              <a:rPr lang="en-US" dirty="0" smtClean="0">
                <a:solidFill>
                  <a:srgbClr val="0000FF"/>
                </a:solidFill>
              </a:rPr>
              <a:t>*</a:t>
            </a:r>
            <a:r>
              <a:rPr lang="en-US" dirty="0" smtClean="0"/>
              <a:t> </a:t>
            </a:r>
            <a:r>
              <a:rPr lang="tr-TR" dirty="0">
                <a:hlinkClick r:id="rId4"/>
              </a:rPr>
              <a:t>cenkmyetis@gmail.com</a:t>
            </a:r>
            <a:endParaRPr lang="tr-TR" dirty="0" smtClean="0"/>
          </a:p>
        </p:txBody>
      </p:sp>
    </p:spTree>
    <p:extLst>
      <p:ext uri="{BB962C8B-B14F-4D97-AF65-F5344CB8AC3E}">
        <p14:creationId xmlns:p14="http://schemas.microsoft.com/office/powerpoint/2010/main" val="1745188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IA TESTBEDS</a:t>
            </a:r>
            <a:endParaRPr lang="tr-TR" dirty="0"/>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2"/>
          </p:nvPr>
        </p:nvSpPr>
        <p:spPr/>
        <p:txBody>
          <a:bodyPr/>
          <a:lstStyle/>
          <a:p>
            <a:fld id="{C4C487F3-91EB-46E3-8B04-64219E393C12}" type="slidenum">
              <a:rPr lang="en-US" smtClean="0"/>
              <a:t>10</a:t>
            </a:fld>
            <a:endParaRPr lang="en-US"/>
          </a:p>
        </p:txBody>
      </p:sp>
      <p:pic>
        <p:nvPicPr>
          <p:cNvPr id="6" name="Picture 5"/>
          <p:cNvPicPr>
            <a:picLocks noChangeAspect="1"/>
          </p:cNvPicPr>
          <p:nvPr/>
        </p:nvPicPr>
        <p:blipFill>
          <a:blip r:embed="rId3"/>
          <a:stretch>
            <a:fillRect/>
          </a:stretch>
        </p:blipFill>
        <p:spPr>
          <a:xfrm>
            <a:off x="1838939" y="1257208"/>
            <a:ext cx="7373886" cy="4579927"/>
          </a:xfrm>
          <a:prstGeom prst="rect">
            <a:avLst/>
          </a:prstGeom>
        </p:spPr>
      </p:pic>
    </p:spTree>
    <p:extLst>
      <p:ext uri="{BB962C8B-B14F-4D97-AF65-F5344CB8AC3E}">
        <p14:creationId xmlns:p14="http://schemas.microsoft.com/office/powerpoint/2010/main" val="3813387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IA </a:t>
            </a:r>
            <a:r>
              <a:rPr lang="en-US" dirty="0" smtClean="0"/>
              <a:t>TESTBEDS </a:t>
            </a:r>
            <a:endParaRPr lang="tr-TR" dirty="0"/>
          </a:p>
        </p:txBody>
      </p:sp>
      <p:sp>
        <p:nvSpPr>
          <p:cNvPr id="3" name="Content Placeholder 2"/>
          <p:cNvSpPr>
            <a:spLocks noGrp="1"/>
          </p:cNvSpPr>
          <p:nvPr>
            <p:ph idx="1"/>
          </p:nvPr>
        </p:nvSpPr>
        <p:spPr/>
        <p:txBody>
          <a:bodyPr/>
          <a:lstStyle/>
          <a:p>
            <a:r>
              <a:rPr lang="en-US" dirty="0" smtClean="0"/>
              <a:t>Missing or less explored </a:t>
            </a:r>
            <a:r>
              <a:rPr lang="tr-TR" dirty="0" smtClean="0"/>
              <a:t>IA </a:t>
            </a:r>
            <a:r>
              <a:rPr lang="en-US" dirty="0" err="1" smtClean="0"/>
              <a:t>testbed</a:t>
            </a:r>
            <a:r>
              <a:rPr lang="en-US" dirty="0" smtClean="0"/>
              <a:t> implementations</a:t>
            </a:r>
          </a:p>
          <a:p>
            <a:pPr lvl="1"/>
            <a:r>
              <a:rPr lang="en-US" dirty="0" smtClean="0"/>
              <a:t>Multiple streams (less explored)</a:t>
            </a:r>
          </a:p>
          <a:p>
            <a:pPr lvl="1"/>
            <a:r>
              <a:rPr lang="en-US" dirty="0" smtClean="0"/>
              <a:t>X channel (less explored)</a:t>
            </a:r>
          </a:p>
          <a:p>
            <a:pPr lvl="1"/>
            <a:r>
              <a:rPr lang="tr-TR" dirty="0" err="1" smtClean="0"/>
              <a:t>Relay</a:t>
            </a:r>
            <a:r>
              <a:rPr lang="tr-TR" dirty="0" smtClean="0"/>
              <a:t> </a:t>
            </a:r>
            <a:r>
              <a:rPr lang="tr-TR" dirty="0" err="1" smtClean="0"/>
              <a:t>channels</a:t>
            </a:r>
            <a:r>
              <a:rPr lang="tr-TR" dirty="0" smtClean="0"/>
              <a:t> </a:t>
            </a:r>
            <a:r>
              <a:rPr lang="en-US" dirty="0"/>
              <a:t>(MAC layer)</a:t>
            </a:r>
            <a:endParaRPr lang="tr-TR" dirty="0" smtClean="0"/>
          </a:p>
          <a:p>
            <a:pPr lvl="2"/>
            <a:r>
              <a:rPr lang="en-US" dirty="0" smtClean="0"/>
              <a:t>BIA over relay channels</a:t>
            </a:r>
          </a:p>
          <a:p>
            <a:pPr lvl="2"/>
            <a:r>
              <a:rPr lang="en-US" dirty="0" smtClean="0"/>
              <a:t>IA over relay channels with </a:t>
            </a:r>
          </a:p>
          <a:p>
            <a:pPr lvl="3"/>
            <a:r>
              <a:rPr lang="en-US" dirty="0" smtClean="0"/>
              <a:t>network coding, </a:t>
            </a:r>
          </a:p>
          <a:p>
            <a:pPr lvl="3"/>
            <a:r>
              <a:rPr lang="en-US" dirty="0" smtClean="0"/>
              <a:t>aligned interference neutralization.</a:t>
            </a:r>
          </a:p>
          <a:p>
            <a:pPr lvl="1"/>
            <a:r>
              <a:rPr lang="en-US" dirty="0" smtClean="0"/>
              <a:t>Audio and video transmissions</a:t>
            </a:r>
          </a:p>
          <a:p>
            <a:pPr lvl="2"/>
            <a:endParaRPr lang="en-US" dirty="0"/>
          </a:p>
        </p:txBody>
      </p:sp>
      <p:sp>
        <p:nvSpPr>
          <p:cNvPr id="4" name="Slide Number Placeholder 3"/>
          <p:cNvSpPr>
            <a:spLocks noGrp="1"/>
          </p:cNvSpPr>
          <p:nvPr>
            <p:ph type="sldNum" sz="quarter" idx="12"/>
          </p:nvPr>
        </p:nvSpPr>
        <p:spPr/>
        <p:txBody>
          <a:bodyPr/>
          <a:lstStyle/>
          <a:p>
            <a:fld id="{C4C487F3-91EB-46E3-8B04-64219E393C12}" type="slidenum">
              <a:rPr lang="en-US" smtClean="0"/>
              <a:t>11</a:t>
            </a:fld>
            <a:endParaRPr lang="en-US"/>
          </a:p>
        </p:txBody>
      </p:sp>
    </p:spTree>
    <p:extLst>
      <p:ext uri="{BB962C8B-B14F-4D97-AF65-F5344CB8AC3E}">
        <p14:creationId xmlns:p14="http://schemas.microsoft.com/office/powerpoint/2010/main" val="3126558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IA </a:t>
            </a:r>
            <a:r>
              <a:rPr lang="en-US" dirty="0" smtClean="0"/>
              <a:t>TESTBEDS </a:t>
            </a:r>
            <a:endParaRPr lang="tr-TR" dirty="0"/>
          </a:p>
        </p:txBody>
      </p:sp>
      <p:sp>
        <p:nvSpPr>
          <p:cNvPr id="3" name="Content Placeholder 2"/>
          <p:cNvSpPr>
            <a:spLocks noGrp="1"/>
          </p:cNvSpPr>
          <p:nvPr>
            <p:ph idx="1"/>
          </p:nvPr>
        </p:nvSpPr>
        <p:spPr/>
        <p:txBody>
          <a:bodyPr/>
          <a:lstStyle/>
          <a:p>
            <a:pPr lvl="1"/>
            <a:r>
              <a:rPr lang="en-US" dirty="0" smtClean="0"/>
              <a:t>IA </a:t>
            </a:r>
            <a:r>
              <a:rPr lang="tr-TR" dirty="0" err="1" smtClean="0"/>
              <a:t>testbeds</a:t>
            </a:r>
            <a:r>
              <a:rPr lang="tr-TR" dirty="0" smtClean="0"/>
              <a:t> </a:t>
            </a:r>
            <a:r>
              <a:rPr lang="en-US" dirty="0" smtClean="0"/>
              <a:t>under more realistic conditions, e.g., reverberation chamber.</a:t>
            </a:r>
          </a:p>
          <a:p>
            <a:pPr lvl="2"/>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12</a:t>
            </a:fld>
            <a:endParaRPr lang="en-US"/>
          </a:p>
        </p:txBody>
      </p:sp>
      <p:pic>
        <p:nvPicPr>
          <p:cNvPr id="5" name="Picture 4"/>
          <p:cNvPicPr>
            <a:picLocks noChangeAspect="1"/>
          </p:cNvPicPr>
          <p:nvPr/>
        </p:nvPicPr>
        <p:blipFill>
          <a:blip r:embed="rId3"/>
          <a:stretch>
            <a:fillRect/>
          </a:stretch>
        </p:blipFill>
        <p:spPr>
          <a:xfrm>
            <a:off x="3303848" y="1758209"/>
            <a:ext cx="4831373" cy="4367956"/>
          </a:xfrm>
          <a:prstGeom prst="rect">
            <a:avLst/>
          </a:prstGeom>
        </p:spPr>
      </p:pic>
      <p:sp>
        <p:nvSpPr>
          <p:cNvPr id="6" name="TextBox 5"/>
          <p:cNvSpPr txBox="1"/>
          <p:nvPr/>
        </p:nvSpPr>
        <p:spPr>
          <a:xfrm>
            <a:off x="268992" y="5942484"/>
            <a:ext cx="9563387" cy="646331"/>
          </a:xfrm>
          <a:prstGeom prst="rect">
            <a:avLst/>
          </a:prstGeom>
          <a:noFill/>
        </p:spPr>
        <p:txBody>
          <a:bodyPr wrap="none" rtlCol="0">
            <a:spAutoFit/>
          </a:bodyPr>
          <a:lstStyle/>
          <a:p>
            <a:r>
              <a:rPr lang="en-US" dirty="0" smtClean="0"/>
              <a:t>© </a:t>
            </a:r>
            <a:r>
              <a:rPr lang="en-US" dirty="0" err="1" smtClean="0"/>
              <a:t>Guzelgoz</a:t>
            </a:r>
            <a:r>
              <a:rPr lang="en-US" dirty="0"/>
              <a:t>, S. Characterizing Wireless and </a:t>
            </a:r>
            <a:r>
              <a:rPr lang="en-US" dirty="0" err="1" smtClean="0"/>
              <a:t>Powerline</a:t>
            </a:r>
            <a:r>
              <a:rPr lang="en-US" dirty="0" smtClean="0"/>
              <a:t> Communication </a:t>
            </a:r>
            <a:r>
              <a:rPr lang="en-US" dirty="0"/>
              <a:t>Channels </a:t>
            </a:r>
            <a:endParaRPr lang="en-US" dirty="0" smtClean="0"/>
          </a:p>
          <a:p>
            <a:r>
              <a:rPr lang="en-US" dirty="0"/>
              <a:t> </a:t>
            </a:r>
            <a:r>
              <a:rPr lang="en-US" dirty="0" smtClean="0"/>
              <a:t>   with </a:t>
            </a:r>
            <a:r>
              <a:rPr lang="en-US" dirty="0"/>
              <a:t>Applications </a:t>
            </a:r>
            <a:r>
              <a:rPr lang="en-US" dirty="0" smtClean="0"/>
              <a:t>to Smart </a:t>
            </a:r>
            <a:r>
              <a:rPr lang="en-US" dirty="0"/>
              <a:t>Grid </a:t>
            </a:r>
            <a:r>
              <a:rPr lang="en-US" dirty="0" smtClean="0"/>
              <a:t>Networks, 2011, PhD. thesis</a:t>
            </a:r>
            <a:endParaRPr lang="tr-TR" dirty="0"/>
          </a:p>
        </p:txBody>
      </p:sp>
    </p:spTree>
    <p:extLst>
      <p:ext uri="{BB962C8B-B14F-4D97-AF65-F5344CB8AC3E}">
        <p14:creationId xmlns:p14="http://schemas.microsoft.com/office/powerpoint/2010/main" val="1950452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IA TESTBEDS </a:t>
            </a:r>
            <a:endParaRPr lang="tr-TR" dirty="0"/>
          </a:p>
        </p:txBody>
      </p:sp>
      <p:sp>
        <p:nvSpPr>
          <p:cNvPr id="3" name="Content Placeholder 2"/>
          <p:cNvSpPr>
            <a:spLocks noGrp="1"/>
          </p:cNvSpPr>
          <p:nvPr>
            <p:ph idx="1"/>
          </p:nvPr>
        </p:nvSpPr>
        <p:spPr/>
        <p:txBody>
          <a:bodyPr/>
          <a:lstStyle/>
          <a:p>
            <a:r>
              <a:rPr lang="en-US" dirty="0" smtClean="0"/>
              <a:t>Wideband signals </a:t>
            </a:r>
          </a:p>
          <a:p>
            <a:pPr lvl="1"/>
            <a:r>
              <a:rPr lang="en-US" dirty="0" smtClean="0"/>
              <a:t>Higher bandwidth, lesser tolerance on latency </a:t>
            </a:r>
          </a:p>
          <a:p>
            <a:pPr lvl="2"/>
            <a:r>
              <a:rPr lang="en-US" dirty="0" smtClean="0"/>
              <a:t>Peripheral component interconnect (PCI) extensions for instrumentation (PXI)</a:t>
            </a:r>
          </a:p>
          <a:p>
            <a:pPr lvl="1"/>
            <a:r>
              <a:rPr lang="en-US" dirty="0" smtClean="0"/>
              <a:t>LTE compliant OFDM symbol times</a:t>
            </a:r>
            <a:endParaRPr lang="en-US" dirty="0"/>
          </a:p>
        </p:txBody>
      </p:sp>
      <p:sp>
        <p:nvSpPr>
          <p:cNvPr id="4" name="Slide Number Placeholder 3"/>
          <p:cNvSpPr>
            <a:spLocks noGrp="1"/>
          </p:cNvSpPr>
          <p:nvPr>
            <p:ph type="sldNum" sz="quarter" idx="12"/>
          </p:nvPr>
        </p:nvSpPr>
        <p:spPr/>
        <p:txBody>
          <a:bodyPr/>
          <a:lstStyle/>
          <a:p>
            <a:fld id="{C4C487F3-91EB-46E3-8B04-64219E393C12}" type="slidenum">
              <a:rPr lang="en-US" smtClean="0"/>
              <a:t>13</a:t>
            </a:fld>
            <a:endParaRPr lang="en-US"/>
          </a:p>
        </p:txBody>
      </p:sp>
      <p:pic>
        <p:nvPicPr>
          <p:cNvPr id="5" name="Picture 4"/>
          <p:cNvPicPr>
            <a:picLocks noChangeAspect="1"/>
          </p:cNvPicPr>
          <p:nvPr/>
        </p:nvPicPr>
        <p:blipFill>
          <a:blip r:embed="rId2"/>
          <a:stretch>
            <a:fillRect/>
          </a:stretch>
        </p:blipFill>
        <p:spPr>
          <a:xfrm>
            <a:off x="268992" y="2678799"/>
            <a:ext cx="5448300" cy="3124200"/>
          </a:xfrm>
          <a:prstGeom prst="rect">
            <a:avLst/>
          </a:prstGeom>
        </p:spPr>
      </p:pic>
      <p:sp>
        <p:nvSpPr>
          <p:cNvPr id="6" name="TextBox 5"/>
          <p:cNvSpPr txBox="1"/>
          <p:nvPr/>
        </p:nvSpPr>
        <p:spPr>
          <a:xfrm>
            <a:off x="0" y="5618333"/>
            <a:ext cx="12142811" cy="369332"/>
          </a:xfrm>
          <a:prstGeom prst="rect">
            <a:avLst/>
          </a:prstGeom>
          <a:noFill/>
        </p:spPr>
        <p:txBody>
          <a:bodyPr wrap="none" rtlCol="0">
            <a:spAutoFit/>
          </a:bodyPr>
          <a:lstStyle/>
          <a:p>
            <a:r>
              <a:rPr lang="en-US" dirty="0" smtClean="0"/>
              <a:t>© </a:t>
            </a:r>
            <a:r>
              <a:rPr lang="en-US" dirty="0"/>
              <a:t>Truong, N.B. </a:t>
            </a:r>
            <a:r>
              <a:rPr lang="tr-TR" dirty="0" smtClean="0"/>
              <a:t>et. al, </a:t>
            </a:r>
            <a:r>
              <a:rPr lang="en-US" dirty="0" smtClean="0"/>
              <a:t>Latency </a:t>
            </a:r>
            <a:r>
              <a:rPr lang="en-US" dirty="0"/>
              <a:t>Analysis in </a:t>
            </a:r>
            <a:r>
              <a:rPr lang="en-US" dirty="0" smtClean="0"/>
              <a:t>GNU </a:t>
            </a:r>
            <a:r>
              <a:rPr lang="en-US" dirty="0"/>
              <a:t>Radio/USRP-based Software Radio Platforms, </a:t>
            </a:r>
            <a:r>
              <a:rPr lang="tr-TR" dirty="0" err="1" smtClean="0"/>
              <a:t>Nov</a:t>
            </a:r>
            <a:r>
              <a:rPr lang="tr-TR" dirty="0" smtClean="0"/>
              <a:t>. </a:t>
            </a:r>
            <a:r>
              <a:rPr lang="en-US" dirty="0" smtClean="0"/>
              <a:t>201</a:t>
            </a:r>
            <a:r>
              <a:rPr lang="tr-TR" dirty="0" smtClean="0"/>
              <a:t>3</a:t>
            </a:r>
            <a:endParaRPr lang="tr-TR" dirty="0"/>
          </a:p>
        </p:txBody>
      </p:sp>
    </p:spTree>
    <p:extLst>
      <p:ext uri="{BB962C8B-B14F-4D97-AF65-F5344CB8AC3E}">
        <p14:creationId xmlns:p14="http://schemas.microsoft.com/office/powerpoint/2010/main" val="2748055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IA TESTBEDS </a:t>
            </a:r>
            <a:endParaRPr lang="tr-TR" dirty="0"/>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14</a:t>
            </a:fld>
            <a:endParaRPr lang="en-US"/>
          </a:p>
        </p:txBody>
      </p:sp>
      <p:sp>
        <p:nvSpPr>
          <p:cNvPr id="6" name="TextBox 5"/>
          <p:cNvSpPr txBox="1"/>
          <p:nvPr/>
        </p:nvSpPr>
        <p:spPr>
          <a:xfrm>
            <a:off x="206478" y="5053493"/>
            <a:ext cx="2353658" cy="369332"/>
          </a:xfrm>
          <a:prstGeom prst="rect">
            <a:avLst/>
          </a:prstGeom>
          <a:noFill/>
        </p:spPr>
        <p:txBody>
          <a:bodyPr wrap="none" rtlCol="0">
            <a:spAutoFit/>
          </a:bodyPr>
          <a:lstStyle/>
          <a:p>
            <a:r>
              <a:rPr lang="en-US" dirty="0" smtClean="0"/>
              <a:t>© </a:t>
            </a:r>
            <a:r>
              <a:rPr lang="tr-TR" dirty="0" smtClean="0"/>
              <a:t>NI, www.ni.com</a:t>
            </a:r>
            <a:endParaRPr lang="tr-TR" dirty="0"/>
          </a:p>
        </p:txBody>
      </p:sp>
      <p:pic>
        <p:nvPicPr>
          <p:cNvPr id="8" name="Picture 7"/>
          <p:cNvPicPr>
            <a:picLocks noChangeAspect="1"/>
          </p:cNvPicPr>
          <p:nvPr/>
        </p:nvPicPr>
        <p:blipFill>
          <a:blip r:embed="rId2"/>
          <a:stretch>
            <a:fillRect/>
          </a:stretch>
        </p:blipFill>
        <p:spPr>
          <a:xfrm>
            <a:off x="137553" y="1004937"/>
            <a:ext cx="5815106" cy="3714548"/>
          </a:xfrm>
          <a:prstGeom prst="rect">
            <a:avLst/>
          </a:prstGeom>
        </p:spPr>
      </p:pic>
      <p:pic>
        <p:nvPicPr>
          <p:cNvPr id="9" name="Picture 8"/>
          <p:cNvPicPr>
            <a:picLocks noChangeAspect="1"/>
          </p:cNvPicPr>
          <p:nvPr/>
        </p:nvPicPr>
        <p:blipFill>
          <a:blip r:embed="rId3"/>
          <a:stretch>
            <a:fillRect/>
          </a:stretch>
        </p:blipFill>
        <p:spPr>
          <a:xfrm>
            <a:off x="5952659" y="1131377"/>
            <a:ext cx="5580221" cy="2704669"/>
          </a:xfrm>
          <a:prstGeom prst="rect">
            <a:avLst/>
          </a:prstGeom>
        </p:spPr>
      </p:pic>
    </p:spTree>
    <p:extLst>
      <p:ext uri="{BB962C8B-B14F-4D97-AF65-F5344CB8AC3E}">
        <p14:creationId xmlns:p14="http://schemas.microsoft.com/office/powerpoint/2010/main" val="907591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9644" y="228601"/>
            <a:ext cx="11469512" cy="4571999"/>
          </a:xfrm>
        </p:spPr>
        <p:txBody>
          <a:bodyPr/>
          <a:lstStyle/>
          <a:p>
            <a:r>
              <a:rPr lang="en-US" dirty="0" smtClean="0"/>
              <a:t>Part I</a:t>
            </a:r>
            <a:r>
              <a:rPr lang="tr-TR" dirty="0" smtClean="0"/>
              <a:t>I</a:t>
            </a:r>
            <a:r>
              <a:rPr lang="en-US" dirty="0" smtClean="0"/>
              <a:t> - </a:t>
            </a:r>
            <a:r>
              <a:rPr lang="en-US" dirty="0"/>
              <a:t>Review of </a:t>
            </a:r>
            <a:r>
              <a:rPr lang="tr-TR" dirty="0" smtClean="0"/>
              <a:t>SDR</a:t>
            </a:r>
            <a:r>
              <a:rPr lang="en-US" dirty="0" smtClean="0"/>
              <a:t> </a:t>
            </a:r>
            <a:r>
              <a:rPr lang="en-US" dirty="0" err="1" smtClean="0"/>
              <a:t>testbeds</a:t>
            </a:r>
            <a:endParaRPr lang="en-US" dirty="0"/>
          </a:p>
        </p:txBody>
      </p:sp>
    </p:spTree>
    <p:extLst>
      <p:ext uri="{BB962C8B-B14F-4D97-AF65-F5344CB8AC3E}">
        <p14:creationId xmlns:p14="http://schemas.microsoft.com/office/powerpoint/2010/main" val="112940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923"/>
            <a:ext cx="10758407" cy="839174"/>
          </a:xfrm>
        </p:spPr>
        <p:txBody>
          <a:bodyPr/>
          <a:lstStyle/>
          <a:p>
            <a:r>
              <a:rPr lang="en-US" dirty="0" smtClean="0"/>
              <a:t>Review of </a:t>
            </a:r>
            <a:r>
              <a:rPr lang="en-US" dirty="0" err="1" smtClean="0"/>
              <a:t>sdr</a:t>
            </a:r>
            <a:r>
              <a:rPr lang="en-US" dirty="0" smtClean="0"/>
              <a:t> testbeds</a:t>
            </a:r>
            <a:endParaRPr lang="tr-TR" dirty="0"/>
          </a:p>
        </p:txBody>
      </p:sp>
      <p:sp>
        <p:nvSpPr>
          <p:cNvPr id="3" name="Content Placeholder 2"/>
          <p:cNvSpPr>
            <a:spLocks noGrp="1"/>
          </p:cNvSpPr>
          <p:nvPr>
            <p:ph idx="1"/>
          </p:nvPr>
        </p:nvSpPr>
        <p:spPr>
          <a:xfrm>
            <a:off x="597976" y="812229"/>
            <a:ext cx="10781654" cy="4994788"/>
          </a:xfrm>
        </p:spPr>
        <p:txBody>
          <a:bodyPr/>
          <a:lstStyle/>
          <a:p>
            <a:endParaRPr lang="en-US" dirty="0" smtClean="0"/>
          </a:p>
        </p:txBody>
      </p:sp>
      <p:sp>
        <p:nvSpPr>
          <p:cNvPr id="4" name="Slide Number Placeholder 3"/>
          <p:cNvSpPr>
            <a:spLocks noGrp="1"/>
          </p:cNvSpPr>
          <p:nvPr>
            <p:ph type="sldNum" sz="quarter" idx="12"/>
          </p:nvPr>
        </p:nvSpPr>
        <p:spPr/>
        <p:txBody>
          <a:bodyPr/>
          <a:lstStyle/>
          <a:p>
            <a:fld id="{C4C487F3-91EB-46E3-8B04-64219E393C12}" type="slidenum">
              <a:rPr lang="en-US" smtClean="0"/>
              <a:t>16</a:t>
            </a:fld>
            <a:endParaRPr lang="en-US"/>
          </a:p>
        </p:txBody>
      </p:sp>
      <p:pic>
        <p:nvPicPr>
          <p:cNvPr id="5" name="Picture 4"/>
          <p:cNvPicPr>
            <a:picLocks noChangeAspect="1"/>
          </p:cNvPicPr>
          <p:nvPr/>
        </p:nvPicPr>
        <p:blipFill>
          <a:blip r:embed="rId3"/>
          <a:stretch>
            <a:fillRect/>
          </a:stretch>
        </p:blipFill>
        <p:spPr>
          <a:xfrm>
            <a:off x="292495" y="809251"/>
            <a:ext cx="4917633" cy="4729098"/>
          </a:xfrm>
          <a:prstGeom prst="rect">
            <a:avLst/>
          </a:prstGeom>
        </p:spPr>
      </p:pic>
      <p:pic>
        <p:nvPicPr>
          <p:cNvPr id="6" name="Picture 5"/>
          <p:cNvPicPr>
            <a:picLocks noChangeAspect="1"/>
          </p:cNvPicPr>
          <p:nvPr/>
        </p:nvPicPr>
        <p:blipFill>
          <a:blip r:embed="rId4"/>
          <a:stretch>
            <a:fillRect/>
          </a:stretch>
        </p:blipFill>
        <p:spPr>
          <a:xfrm>
            <a:off x="5820651" y="870330"/>
            <a:ext cx="5268734" cy="2141855"/>
          </a:xfrm>
          <a:prstGeom prst="rect">
            <a:avLst/>
          </a:prstGeom>
        </p:spPr>
      </p:pic>
      <p:sp>
        <p:nvSpPr>
          <p:cNvPr id="7" name="TextBox 6"/>
          <p:cNvSpPr txBox="1"/>
          <p:nvPr/>
        </p:nvSpPr>
        <p:spPr>
          <a:xfrm>
            <a:off x="292495" y="5488017"/>
            <a:ext cx="5105885" cy="369332"/>
          </a:xfrm>
          <a:prstGeom prst="rect">
            <a:avLst/>
          </a:prstGeom>
          <a:noFill/>
        </p:spPr>
        <p:txBody>
          <a:bodyPr wrap="none" rtlCol="0">
            <a:spAutoFit/>
          </a:bodyPr>
          <a:lstStyle/>
          <a:p>
            <a:r>
              <a:rPr lang="en-US" dirty="0"/>
              <a:t>Processing technology vs. SDR technology</a:t>
            </a:r>
            <a:endParaRPr lang="tr-TR" dirty="0"/>
          </a:p>
        </p:txBody>
      </p:sp>
      <p:sp>
        <p:nvSpPr>
          <p:cNvPr id="8" name="TextBox 7"/>
          <p:cNvSpPr txBox="1"/>
          <p:nvPr/>
        </p:nvSpPr>
        <p:spPr>
          <a:xfrm>
            <a:off x="101600" y="5865118"/>
            <a:ext cx="11954298" cy="646331"/>
          </a:xfrm>
          <a:prstGeom prst="rect">
            <a:avLst/>
          </a:prstGeom>
          <a:noFill/>
        </p:spPr>
        <p:txBody>
          <a:bodyPr wrap="none" rtlCol="0">
            <a:spAutoFit/>
          </a:bodyPr>
          <a:lstStyle/>
          <a:p>
            <a:r>
              <a:rPr lang="en-US" dirty="0"/>
              <a:t>© Machado, R. G. and </a:t>
            </a:r>
            <a:r>
              <a:rPr lang="en-US" dirty="0" err="1"/>
              <a:t>Wyglinski</a:t>
            </a:r>
            <a:r>
              <a:rPr lang="en-US" dirty="0"/>
              <a:t>, A. M., Software-Defined Radio: Bridging the Analog–Digital Divide, </a:t>
            </a:r>
            <a:endParaRPr lang="en-US" dirty="0" smtClean="0"/>
          </a:p>
          <a:p>
            <a:r>
              <a:rPr lang="en-US" dirty="0"/>
              <a:t> </a:t>
            </a:r>
            <a:r>
              <a:rPr lang="en-US" dirty="0" smtClean="0"/>
              <a:t>   March </a:t>
            </a:r>
            <a:r>
              <a:rPr lang="en-US" dirty="0"/>
              <a:t>2015, Proceedings of the IEEE</a:t>
            </a:r>
            <a:endParaRPr lang="tr-TR" dirty="0"/>
          </a:p>
        </p:txBody>
      </p:sp>
      <p:sp>
        <p:nvSpPr>
          <p:cNvPr id="10" name="TextBox 9"/>
          <p:cNvSpPr txBox="1"/>
          <p:nvPr/>
        </p:nvSpPr>
        <p:spPr>
          <a:xfrm>
            <a:off x="5759865" y="3291133"/>
            <a:ext cx="5766322" cy="369332"/>
          </a:xfrm>
          <a:prstGeom prst="rect">
            <a:avLst/>
          </a:prstGeom>
          <a:noFill/>
        </p:spPr>
        <p:txBody>
          <a:bodyPr wrap="none" rtlCol="0">
            <a:spAutoFit/>
          </a:bodyPr>
          <a:lstStyle/>
          <a:p>
            <a:r>
              <a:rPr lang="en-US" dirty="0" smtClean="0"/>
              <a:t>Sampling capabilities of different SDR platforms</a:t>
            </a:r>
            <a:endParaRPr lang="tr-TR" dirty="0"/>
          </a:p>
        </p:txBody>
      </p:sp>
    </p:spTree>
    <p:extLst>
      <p:ext uri="{BB962C8B-B14F-4D97-AF65-F5344CB8AC3E}">
        <p14:creationId xmlns:p14="http://schemas.microsoft.com/office/powerpoint/2010/main" val="3232410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8652"/>
            <a:ext cx="10758407" cy="839174"/>
          </a:xfrm>
        </p:spPr>
        <p:txBody>
          <a:bodyPr/>
          <a:lstStyle/>
          <a:p>
            <a:r>
              <a:rPr lang="en-US" dirty="0"/>
              <a:t>Review of </a:t>
            </a:r>
            <a:r>
              <a:rPr lang="en-US" dirty="0" err="1"/>
              <a:t>sdr</a:t>
            </a:r>
            <a:r>
              <a:rPr lang="en-US" dirty="0"/>
              <a:t> testbeds</a:t>
            </a:r>
            <a:endParaRPr lang="tr-TR" dirty="0"/>
          </a:p>
        </p:txBody>
      </p:sp>
      <p:sp>
        <p:nvSpPr>
          <p:cNvPr id="3" name="Content Placeholder 2"/>
          <p:cNvSpPr>
            <a:spLocks noGrp="1"/>
          </p:cNvSpPr>
          <p:nvPr>
            <p:ph idx="1"/>
          </p:nvPr>
        </p:nvSpPr>
        <p:spPr>
          <a:xfrm>
            <a:off x="672088" y="834451"/>
            <a:ext cx="10781654" cy="4994788"/>
          </a:xfrm>
        </p:spPr>
        <p:txBody>
          <a:bodyPr/>
          <a:lstStyle/>
          <a:p>
            <a:r>
              <a:rPr lang="en-US" dirty="0" smtClean="0"/>
              <a:t>Different architectures</a:t>
            </a:r>
          </a:p>
          <a:p>
            <a:pPr lvl="1"/>
            <a:r>
              <a:rPr lang="tr-TR" dirty="0"/>
              <a:t>General-</a:t>
            </a:r>
            <a:r>
              <a:rPr lang="tr-TR" dirty="0" err="1"/>
              <a:t>purpose</a:t>
            </a:r>
            <a:r>
              <a:rPr lang="tr-TR" dirty="0"/>
              <a:t> CPU </a:t>
            </a:r>
            <a:r>
              <a:rPr lang="tr-TR" dirty="0" err="1" smtClean="0"/>
              <a:t>approach</a:t>
            </a:r>
            <a:r>
              <a:rPr lang="en-US" dirty="0" smtClean="0"/>
              <a:t> (USRP)</a:t>
            </a:r>
          </a:p>
          <a:p>
            <a:pPr lvl="1"/>
            <a:r>
              <a:rPr lang="tr-TR" dirty="0" err="1"/>
              <a:t>Co-processor</a:t>
            </a:r>
            <a:r>
              <a:rPr lang="tr-TR" dirty="0"/>
              <a:t> </a:t>
            </a:r>
            <a:r>
              <a:rPr lang="tr-TR" dirty="0" err="1" smtClean="0"/>
              <a:t>approach</a:t>
            </a:r>
            <a:endParaRPr lang="en-US" dirty="0" smtClean="0"/>
          </a:p>
          <a:p>
            <a:pPr lvl="1"/>
            <a:r>
              <a:rPr lang="tr-TR" dirty="0" err="1"/>
              <a:t>Processor-centric</a:t>
            </a:r>
            <a:r>
              <a:rPr lang="tr-TR" dirty="0"/>
              <a:t> </a:t>
            </a:r>
            <a:r>
              <a:rPr lang="tr-TR" dirty="0" err="1" smtClean="0"/>
              <a:t>approach</a:t>
            </a:r>
            <a:endParaRPr lang="en-US" dirty="0" smtClean="0"/>
          </a:p>
          <a:p>
            <a:pPr lvl="1"/>
            <a:r>
              <a:rPr lang="tr-TR" dirty="0" err="1"/>
              <a:t>Configurable</a:t>
            </a:r>
            <a:r>
              <a:rPr lang="tr-TR" dirty="0"/>
              <a:t> </a:t>
            </a:r>
            <a:r>
              <a:rPr lang="tr-TR" dirty="0" err="1"/>
              <a:t>units</a:t>
            </a:r>
            <a:r>
              <a:rPr lang="tr-TR" dirty="0"/>
              <a:t> </a:t>
            </a:r>
            <a:r>
              <a:rPr lang="tr-TR" dirty="0" err="1" smtClean="0"/>
              <a:t>approac</a:t>
            </a:r>
            <a:r>
              <a:rPr lang="en-US" dirty="0" smtClean="0"/>
              <a:t>h</a:t>
            </a:r>
          </a:p>
          <a:p>
            <a:pPr lvl="1"/>
            <a:r>
              <a:rPr lang="tr-TR" dirty="0" err="1"/>
              <a:t>Programmable</a:t>
            </a:r>
            <a:r>
              <a:rPr lang="tr-TR" dirty="0"/>
              <a:t> </a:t>
            </a:r>
            <a:r>
              <a:rPr lang="tr-TR" dirty="0" err="1"/>
              <a:t>blocks</a:t>
            </a:r>
            <a:r>
              <a:rPr lang="tr-TR" dirty="0"/>
              <a:t> </a:t>
            </a:r>
            <a:r>
              <a:rPr lang="tr-TR" dirty="0" err="1" smtClean="0"/>
              <a:t>approac</a:t>
            </a:r>
            <a:r>
              <a:rPr lang="en-US" dirty="0" smtClean="0"/>
              <a:t>h (Rice University-WARP, </a:t>
            </a:r>
            <a:r>
              <a:rPr lang="en-US" dirty="0" err="1" smtClean="0"/>
              <a:t>Lyrtech</a:t>
            </a:r>
            <a:r>
              <a:rPr lang="en-US" dirty="0" smtClean="0"/>
              <a:t>)</a:t>
            </a:r>
          </a:p>
          <a:p>
            <a:pPr lvl="1"/>
            <a:r>
              <a:rPr lang="en-US" dirty="0" smtClean="0"/>
              <a:t>Distributed approach</a:t>
            </a:r>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17</a:t>
            </a:fld>
            <a:endParaRPr lang="en-US"/>
          </a:p>
        </p:txBody>
      </p:sp>
      <p:pic>
        <p:nvPicPr>
          <p:cNvPr id="5" name="Picture 4"/>
          <p:cNvPicPr>
            <a:picLocks noChangeAspect="1"/>
          </p:cNvPicPr>
          <p:nvPr/>
        </p:nvPicPr>
        <p:blipFill>
          <a:blip r:embed="rId2"/>
          <a:stretch>
            <a:fillRect/>
          </a:stretch>
        </p:blipFill>
        <p:spPr>
          <a:xfrm>
            <a:off x="4861876" y="1738495"/>
            <a:ext cx="2733159" cy="937895"/>
          </a:xfrm>
          <a:prstGeom prst="rect">
            <a:avLst/>
          </a:prstGeom>
        </p:spPr>
      </p:pic>
      <p:sp>
        <p:nvSpPr>
          <p:cNvPr id="6" name="TextBox 5"/>
          <p:cNvSpPr txBox="1"/>
          <p:nvPr/>
        </p:nvSpPr>
        <p:spPr>
          <a:xfrm>
            <a:off x="703911" y="5719636"/>
            <a:ext cx="9343731" cy="646331"/>
          </a:xfrm>
          <a:prstGeom prst="rect">
            <a:avLst/>
          </a:prstGeom>
          <a:noFill/>
        </p:spPr>
        <p:txBody>
          <a:bodyPr wrap="square" rtlCol="0">
            <a:spAutoFit/>
          </a:bodyPr>
          <a:lstStyle/>
          <a:p>
            <a:r>
              <a:rPr lang="en-US" dirty="0"/>
              <a:t>© </a:t>
            </a:r>
            <a:r>
              <a:rPr lang="en-US" dirty="0" err="1"/>
              <a:t>Dardaillon</a:t>
            </a:r>
            <a:r>
              <a:rPr lang="en-US" dirty="0"/>
              <a:t>, </a:t>
            </a:r>
            <a:r>
              <a:rPr lang="en-US" dirty="0" smtClean="0"/>
              <a:t>M. et.al, </a:t>
            </a:r>
            <a:r>
              <a:rPr lang="en-US" dirty="0"/>
              <a:t>Software Defined Radio Architecture Survey </a:t>
            </a:r>
            <a:r>
              <a:rPr lang="en-US" dirty="0" smtClean="0"/>
              <a:t>for    </a:t>
            </a:r>
          </a:p>
          <a:p>
            <a:r>
              <a:rPr lang="en-US" dirty="0" smtClean="0"/>
              <a:t>    Cognitive Testbeds, March 2013</a:t>
            </a:r>
            <a:endParaRPr lang="tr-TR" dirty="0"/>
          </a:p>
        </p:txBody>
      </p:sp>
      <p:pic>
        <p:nvPicPr>
          <p:cNvPr id="7" name="Picture 6"/>
          <p:cNvPicPr>
            <a:picLocks noChangeAspect="1"/>
          </p:cNvPicPr>
          <p:nvPr/>
        </p:nvPicPr>
        <p:blipFill>
          <a:blip r:embed="rId3"/>
          <a:stretch>
            <a:fillRect/>
          </a:stretch>
        </p:blipFill>
        <p:spPr>
          <a:xfrm>
            <a:off x="2746933" y="3580434"/>
            <a:ext cx="5257686" cy="1999718"/>
          </a:xfrm>
          <a:prstGeom prst="rect">
            <a:avLst/>
          </a:prstGeom>
        </p:spPr>
      </p:pic>
      <p:pic>
        <p:nvPicPr>
          <p:cNvPr id="8" name="Picture 7"/>
          <p:cNvPicPr>
            <a:picLocks noChangeAspect="1"/>
          </p:cNvPicPr>
          <p:nvPr/>
        </p:nvPicPr>
        <p:blipFill>
          <a:blip r:embed="rId4"/>
          <a:stretch>
            <a:fillRect/>
          </a:stretch>
        </p:blipFill>
        <p:spPr>
          <a:xfrm>
            <a:off x="7704573" y="411626"/>
            <a:ext cx="4487427" cy="2920219"/>
          </a:xfrm>
          <a:prstGeom prst="rect">
            <a:avLst/>
          </a:prstGeom>
        </p:spPr>
      </p:pic>
    </p:spTree>
    <p:extLst>
      <p:ext uri="{BB962C8B-B14F-4D97-AF65-F5344CB8AC3E}">
        <p14:creationId xmlns:p14="http://schemas.microsoft.com/office/powerpoint/2010/main" val="1246496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a:t>
            </a:r>
            <a:r>
              <a:rPr lang="en-US" dirty="0" err="1"/>
              <a:t>sdr</a:t>
            </a:r>
            <a:r>
              <a:rPr lang="en-US" dirty="0"/>
              <a:t> testbeds</a:t>
            </a:r>
            <a:endParaRPr lang="tr-TR" dirty="0"/>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18</a:t>
            </a:fld>
            <a:endParaRPr lang="en-US"/>
          </a:p>
        </p:txBody>
      </p:sp>
      <p:pic>
        <p:nvPicPr>
          <p:cNvPr id="5" name="Picture 4"/>
          <p:cNvPicPr>
            <a:picLocks noChangeAspect="1"/>
          </p:cNvPicPr>
          <p:nvPr/>
        </p:nvPicPr>
        <p:blipFill>
          <a:blip r:embed="rId2"/>
          <a:stretch>
            <a:fillRect/>
          </a:stretch>
        </p:blipFill>
        <p:spPr>
          <a:xfrm>
            <a:off x="461377" y="1131377"/>
            <a:ext cx="6948121" cy="3994863"/>
          </a:xfrm>
          <a:prstGeom prst="rect">
            <a:avLst/>
          </a:prstGeom>
        </p:spPr>
      </p:pic>
      <p:sp>
        <p:nvSpPr>
          <p:cNvPr id="7" name="TextBox 6"/>
          <p:cNvSpPr txBox="1"/>
          <p:nvPr/>
        </p:nvSpPr>
        <p:spPr>
          <a:xfrm>
            <a:off x="582644" y="5567236"/>
            <a:ext cx="10835566" cy="369332"/>
          </a:xfrm>
          <a:prstGeom prst="rect">
            <a:avLst/>
          </a:prstGeom>
          <a:noFill/>
        </p:spPr>
        <p:txBody>
          <a:bodyPr wrap="square" rtlCol="0">
            <a:spAutoFit/>
          </a:bodyPr>
          <a:lstStyle/>
          <a:p>
            <a:r>
              <a:rPr lang="en-US" dirty="0"/>
              <a:t>© </a:t>
            </a:r>
            <a:r>
              <a:rPr lang="en-US" dirty="0" err="1" smtClean="0"/>
              <a:t>Studer</a:t>
            </a:r>
            <a:r>
              <a:rPr lang="en-US" dirty="0" smtClean="0"/>
              <a:t>, C., </a:t>
            </a:r>
            <a:r>
              <a:rPr lang="en-US" dirty="0"/>
              <a:t>Iterative MIMO Decoding</a:t>
            </a:r>
            <a:r>
              <a:rPr lang="en-US" dirty="0" smtClean="0"/>
              <a:t>: Algorithms </a:t>
            </a:r>
            <a:r>
              <a:rPr lang="en-US" dirty="0"/>
              <a:t>and </a:t>
            </a:r>
            <a:r>
              <a:rPr lang="en-US" dirty="0" smtClean="0"/>
              <a:t>VLSI Implementation </a:t>
            </a:r>
            <a:r>
              <a:rPr lang="en-US" dirty="0"/>
              <a:t>Aspects, </a:t>
            </a:r>
            <a:r>
              <a:rPr lang="en-US" dirty="0" smtClean="0"/>
              <a:t>2009</a:t>
            </a:r>
            <a:endParaRPr lang="tr-TR" dirty="0"/>
          </a:p>
        </p:txBody>
      </p:sp>
    </p:spTree>
    <p:extLst>
      <p:ext uri="{BB962C8B-B14F-4D97-AF65-F5344CB8AC3E}">
        <p14:creationId xmlns:p14="http://schemas.microsoft.com/office/powerpoint/2010/main" val="2670275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842"/>
            <a:ext cx="10758407" cy="839174"/>
          </a:xfrm>
        </p:spPr>
        <p:txBody>
          <a:bodyPr/>
          <a:lstStyle/>
          <a:p>
            <a:r>
              <a:rPr lang="en-US" dirty="0"/>
              <a:t>Review of </a:t>
            </a:r>
            <a:r>
              <a:rPr lang="en-US" dirty="0" err="1"/>
              <a:t>sdr</a:t>
            </a:r>
            <a:r>
              <a:rPr lang="en-US" dirty="0"/>
              <a:t> testbeds</a:t>
            </a:r>
            <a:endParaRPr lang="tr-TR" dirty="0"/>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19</a:t>
            </a:fld>
            <a:endParaRPr lang="en-US"/>
          </a:p>
        </p:txBody>
      </p:sp>
      <p:pic>
        <p:nvPicPr>
          <p:cNvPr id="5" name="Picture 4"/>
          <p:cNvPicPr>
            <a:picLocks noChangeAspect="1"/>
          </p:cNvPicPr>
          <p:nvPr/>
        </p:nvPicPr>
        <p:blipFill>
          <a:blip r:embed="rId2"/>
          <a:stretch>
            <a:fillRect/>
          </a:stretch>
        </p:blipFill>
        <p:spPr>
          <a:xfrm>
            <a:off x="329973" y="774822"/>
            <a:ext cx="6503827" cy="2699088"/>
          </a:xfrm>
          <a:prstGeom prst="rect">
            <a:avLst/>
          </a:prstGeom>
        </p:spPr>
      </p:pic>
      <p:pic>
        <p:nvPicPr>
          <p:cNvPr id="6" name="Picture 5"/>
          <p:cNvPicPr>
            <a:picLocks noChangeAspect="1"/>
          </p:cNvPicPr>
          <p:nvPr/>
        </p:nvPicPr>
        <p:blipFill>
          <a:blip r:embed="rId3"/>
          <a:stretch>
            <a:fillRect/>
          </a:stretch>
        </p:blipFill>
        <p:spPr>
          <a:xfrm>
            <a:off x="5760250" y="3473910"/>
            <a:ext cx="5288589" cy="2579984"/>
          </a:xfrm>
          <a:prstGeom prst="rect">
            <a:avLst/>
          </a:prstGeom>
        </p:spPr>
      </p:pic>
      <p:sp>
        <p:nvSpPr>
          <p:cNvPr id="7" name="TextBox 6"/>
          <p:cNvSpPr txBox="1"/>
          <p:nvPr/>
        </p:nvSpPr>
        <p:spPr>
          <a:xfrm>
            <a:off x="151810" y="3579978"/>
            <a:ext cx="5608440" cy="584775"/>
          </a:xfrm>
          <a:prstGeom prst="rect">
            <a:avLst/>
          </a:prstGeom>
          <a:noFill/>
        </p:spPr>
        <p:txBody>
          <a:bodyPr wrap="square" rtlCol="0">
            <a:spAutoFit/>
          </a:bodyPr>
          <a:lstStyle/>
          <a:p>
            <a:r>
              <a:rPr lang="en-US" sz="1600" dirty="0"/>
              <a:t>© </a:t>
            </a:r>
            <a:r>
              <a:rPr lang="en-US" sz="1600" dirty="0" err="1"/>
              <a:t>Pawelczak</a:t>
            </a:r>
            <a:r>
              <a:rPr lang="en-US" sz="1600" dirty="0"/>
              <a:t>, </a:t>
            </a:r>
            <a:r>
              <a:rPr lang="en-US" sz="1600" dirty="0" smtClean="0"/>
              <a:t>P. et. al, </a:t>
            </a:r>
            <a:r>
              <a:rPr lang="en-US" sz="1600" dirty="0"/>
              <a:t>Cognitive Radio: Ten Years of</a:t>
            </a:r>
          </a:p>
          <a:p>
            <a:r>
              <a:rPr lang="en-US" sz="1600" dirty="0"/>
              <a:t>Experimentation and Development, </a:t>
            </a:r>
            <a:r>
              <a:rPr lang="en-US" sz="1600" dirty="0" smtClean="0"/>
              <a:t>March 2011</a:t>
            </a:r>
            <a:endParaRPr lang="tr-TR" sz="1600" dirty="0"/>
          </a:p>
        </p:txBody>
      </p:sp>
    </p:spTree>
    <p:extLst>
      <p:ext uri="{BB962C8B-B14F-4D97-AF65-F5344CB8AC3E}">
        <p14:creationId xmlns:p14="http://schemas.microsoft.com/office/powerpoint/2010/main" val="1033415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endParaRPr lang="tr-TR" dirty="0"/>
          </a:p>
        </p:txBody>
      </p:sp>
      <p:sp>
        <p:nvSpPr>
          <p:cNvPr id="3" name="Content Placeholder 2"/>
          <p:cNvSpPr>
            <a:spLocks noGrp="1"/>
          </p:cNvSpPr>
          <p:nvPr>
            <p:ph idx="1"/>
          </p:nvPr>
        </p:nvSpPr>
        <p:spPr/>
        <p:txBody>
          <a:bodyPr/>
          <a:lstStyle/>
          <a:p>
            <a:endParaRPr lang="tr-TR" sz="2400" spc="-60" dirty="0" smtClean="0">
              <a:solidFill>
                <a:srgbClr val="990000"/>
              </a:solidFill>
              <a:latin typeface="+mj-lt"/>
              <a:ea typeface="+mj-ea"/>
              <a:cs typeface="+mj-cs"/>
            </a:endParaRPr>
          </a:p>
          <a:p>
            <a:r>
              <a:rPr lang="tr-TR" sz="2400" spc="-60" dirty="0" err="1" smtClean="0">
                <a:solidFill>
                  <a:srgbClr val="990000"/>
                </a:solidFill>
                <a:latin typeface="+mj-lt"/>
                <a:ea typeface="+mj-ea"/>
                <a:cs typeface="+mj-cs"/>
              </a:rPr>
              <a:t>Part</a:t>
            </a:r>
            <a:r>
              <a:rPr lang="tr-TR" sz="2400" spc="-60" dirty="0" smtClean="0">
                <a:solidFill>
                  <a:srgbClr val="990000"/>
                </a:solidFill>
                <a:latin typeface="+mj-lt"/>
                <a:ea typeface="+mj-ea"/>
                <a:cs typeface="+mj-cs"/>
              </a:rPr>
              <a:t> I – </a:t>
            </a:r>
            <a:r>
              <a:rPr lang="tr-TR" sz="2400" spc="-60" dirty="0" err="1">
                <a:solidFill>
                  <a:srgbClr val="990000"/>
                </a:solidFill>
                <a:latin typeface="+mj-lt"/>
                <a:ea typeface="+mj-ea"/>
                <a:cs typeface="+mj-cs"/>
              </a:rPr>
              <a:t>R</a:t>
            </a:r>
            <a:r>
              <a:rPr lang="tr-TR" sz="2400" spc="-60" dirty="0" err="1" smtClean="0">
                <a:solidFill>
                  <a:srgbClr val="990000"/>
                </a:solidFill>
                <a:latin typeface="+mj-lt"/>
                <a:ea typeface="+mj-ea"/>
                <a:cs typeface="+mj-cs"/>
              </a:rPr>
              <a:t>eview</a:t>
            </a:r>
            <a:r>
              <a:rPr lang="tr-TR" sz="2400" spc="-60" dirty="0" smtClean="0">
                <a:solidFill>
                  <a:srgbClr val="990000"/>
                </a:solidFill>
                <a:latin typeface="+mj-lt"/>
                <a:ea typeface="+mj-ea"/>
                <a:cs typeface="+mj-cs"/>
              </a:rPr>
              <a:t> of IA </a:t>
            </a:r>
            <a:r>
              <a:rPr lang="tr-TR" sz="2400" spc="-60" dirty="0" err="1" smtClean="0">
                <a:solidFill>
                  <a:srgbClr val="990000"/>
                </a:solidFill>
                <a:latin typeface="+mj-lt"/>
                <a:ea typeface="+mj-ea"/>
                <a:cs typeface="+mj-cs"/>
              </a:rPr>
              <a:t>Testbeds</a:t>
            </a:r>
            <a:endParaRPr lang="tr-TR" sz="2400" spc="-60" dirty="0" smtClean="0">
              <a:solidFill>
                <a:srgbClr val="990000"/>
              </a:solidFill>
              <a:latin typeface="+mj-lt"/>
              <a:ea typeface="+mj-ea"/>
              <a:cs typeface="+mj-cs"/>
            </a:endParaRPr>
          </a:p>
          <a:p>
            <a:endParaRPr lang="tr-TR" sz="2400" spc="-60" dirty="0" smtClean="0">
              <a:solidFill>
                <a:srgbClr val="990000"/>
              </a:solidFill>
              <a:latin typeface="+mj-lt"/>
              <a:ea typeface="+mj-ea"/>
              <a:cs typeface="+mj-cs"/>
            </a:endParaRPr>
          </a:p>
          <a:p>
            <a:r>
              <a:rPr lang="tr-TR" sz="2400" spc="-60" dirty="0" err="1" smtClean="0">
                <a:solidFill>
                  <a:srgbClr val="990000"/>
                </a:solidFill>
                <a:latin typeface="+mj-lt"/>
                <a:ea typeface="+mj-ea"/>
                <a:cs typeface="+mj-cs"/>
              </a:rPr>
              <a:t>Part</a:t>
            </a:r>
            <a:r>
              <a:rPr lang="tr-TR" sz="2400" spc="-60" dirty="0" smtClean="0">
                <a:solidFill>
                  <a:srgbClr val="990000"/>
                </a:solidFill>
                <a:latin typeface="+mj-lt"/>
                <a:ea typeface="+mj-ea"/>
                <a:cs typeface="+mj-cs"/>
              </a:rPr>
              <a:t> II – </a:t>
            </a:r>
            <a:r>
              <a:rPr lang="tr-TR" sz="2400" spc="-60" dirty="0" err="1" smtClean="0">
                <a:solidFill>
                  <a:srgbClr val="990000"/>
                </a:solidFill>
                <a:latin typeface="+mj-lt"/>
                <a:ea typeface="+mj-ea"/>
                <a:cs typeface="+mj-cs"/>
              </a:rPr>
              <a:t>Review</a:t>
            </a:r>
            <a:r>
              <a:rPr lang="tr-TR" sz="2400" spc="-60" dirty="0" smtClean="0">
                <a:solidFill>
                  <a:srgbClr val="990000"/>
                </a:solidFill>
                <a:latin typeface="+mj-lt"/>
                <a:ea typeface="+mj-ea"/>
                <a:cs typeface="+mj-cs"/>
              </a:rPr>
              <a:t> of SDR </a:t>
            </a:r>
            <a:r>
              <a:rPr lang="tr-TR" sz="2400" spc="-60" dirty="0" err="1" smtClean="0">
                <a:solidFill>
                  <a:srgbClr val="990000"/>
                </a:solidFill>
                <a:latin typeface="+mj-lt"/>
                <a:ea typeface="+mj-ea"/>
                <a:cs typeface="+mj-cs"/>
              </a:rPr>
              <a:t>Testbeds</a:t>
            </a:r>
            <a:endParaRPr lang="tr-TR" sz="2400" spc="-60" dirty="0" smtClean="0">
              <a:solidFill>
                <a:srgbClr val="990000"/>
              </a:solidFill>
              <a:latin typeface="+mj-lt"/>
              <a:ea typeface="+mj-ea"/>
              <a:cs typeface="+mj-cs"/>
            </a:endParaRPr>
          </a:p>
          <a:p>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2</a:t>
            </a:fld>
            <a:endParaRPr lang="en-US"/>
          </a:p>
        </p:txBody>
      </p:sp>
    </p:spTree>
    <p:extLst>
      <p:ext uri="{BB962C8B-B14F-4D97-AF65-F5344CB8AC3E}">
        <p14:creationId xmlns:p14="http://schemas.microsoft.com/office/powerpoint/2010/main" val="1264144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842"/>
            <a:ext cx="10758407" cy="839174"/>
          </a:xfrm>
        </p:spPr>
        <p:txBody>
          <a:bodyPr/>
          <a:lstStyle/>
          <a:p>
            <a:r>
              <a:rPr lang="en-US" dirty="0"/>
              <a:t>Review of </a:t>
            </a:r>
            <a:r>
              <a:rPr lang="en-US" dirty="0" err="1"/>
              <a:t>sdr</a:t>
            </a:r>
            <a:r>
              <a:rPr lang="en-US" dirty="0"/>
              <a:t> testbeds</a:t>
            </a:r>
            <a:endParaRPr lang="tr-TR" dirty="0"/>
          </a:p>
        </p:txBody>
      </p:sp>
      <p:sp>
        <p:nvSpPr>
          <p:cNvPr id="3" name="Content Placeholder 2"/>
          <p:cNvSpPr>
            <a:spLocks noGrp="1"/>
          </p:cNvSpPr>
          <p:nvPr>
            <p:ph idx="1"/>
          </p:nvPr>
        </p:nvSpPr>
        <p:spPr>
          <a:xfrm>
            <a:off x="609599" y="829332"/>
            <a:ext cx="10781654" cy="4994788"/>
          </a:xfrm>
        </p:spPr>
        <p:txBody>
          <a:bodyPr/>
          <a:lstStyle/>
          <a:p>
            <a:r>
              <a:rPr lang="tr-TR" dirty="0" err="1" smtClean="0"/>
              <a:t>Future</a:t>
            </a:r>
            <a:r>
              <a:rPr lang="tr-TR" dirty="0" smtClean="0"/>
              <a:t> </a:t>
            </a:r>
            <a:r>
              <a:rPr lang="tr-TR" dirty="0" err="1" smtClean="0"/>
              <a:t>status</a:t>
            </a:r>
            <a:endParaRPr lang="tr-TR" dirty="0" smtClean="0"/>
          </a:p>
          <a:p>
            <a:pPr lvl="1"/>
            <a:r>
              <a:rPr lang="tr-TR" dirty="0" smtClean="0"/>
              <a:t>CMOS</a:t>
            </a:r>
          </a:p>
          <a:p>
            <a:pPr lvl="1"/>
            <a:endParaRPr lang="tr-TR" dirty="0"/>
          </a:p>
          <a:p>
            <a:pPr lvl="1"/>
            <a:endParaRPr lang="tr-TR" dirty="0" smtClean="0"/>
          </a:p>
          <a:p>
            <a:pPr lvl="1"/>
            <a:endParaRPr lang="tr-TR" dirty="0"/>
          </a:p>
          <a:p>
            <a:pPr lvl="1"/>
            <a:endParaRPr lang="tr-TR" dirty="0" smtClean="0"/>
          </a:p>
          <a:p>
            <a:pPr lvl="1"/>
            <a:endParaRPr lang="tr-TR" dirty="0"/>
          </a:p>
          <a:p>
            <a:pPr lvl="1"/>
            <a:r>
              <a:rPr lang="tr-TR" dirty="0" smtClean="0"/>
              <a:t>Direct </a:t>
            </a:r>
            <a:r>
              <a:rPr lang="tr-TR" dirty="0" err="1" smtClean="0"/>
              <a:t>conversion</a:t>
            </a:r>
            <a:r>
              <a:rPr lang="tr-TR" dirty="0" smtClean="0"/>
              <a:t> </a:t>
            </a:r>
            <a:r>
              <a:rPr lang="tr-TR" dirty="0" err="1" smtClean="0"/>
              <a:t>transceivers</a:t>
            </a:r>
            <a:endParaRPr lang="tr-TR" dirty="0" smtClean="0"/>
          </a:p>
          <a:p>
            <a:pPr lvl="2"/>
            <a:r>
              <a:rPr lang="tr-TR" dirty="0" smtClean="0"/>
              <a:t>ADC/DAC is </a:t>
            </a:r>
            <a:r>
              <a:rPr lang="tr-TR" dirty="0" err="1" smtClean="0"/>
              <a:t>placed</a:t>
            </a:r>
            <a:r>
              <a:rPr lang="tr-TR" dirty="0" smtClean="0"/>
              <a:t> as </a:t>
            </a:r>
            <a:r>
              <a:rPr lang="tr-TR" dirty="0" err="1" smtClean="0"/>
              <a:t>near</a:t>
            </a:r>
            <a:r>
              <a:rPr lang="tr-TR" dirty="0" smtClean="0"/>
              <a:t> as </a:t>
            </a:r>
            <a:r>
              <a:rPr lang="tr-TR" dirty="0" err="1" smtClean="0"/>
              <a:t>possible</a:t>
            </a:r>
            <a:r>
              <a:rPr lang="tr-TR" dirty="0" smtClean="0"/>
              <a:t> </a:t>
            </a:r>
            <a:r>
              <a:rPr lang="tr-TR" dirty="0" err="1" smtClean="0"/>
              <a:t>to</a:t>
            </a:r>
            <a:r>
              <a:rPr lang="tr-TR" dirty="0" smtClean="0"/>
              <a:t> </a:t>
            </a:r>
            <a:r>
              <a:rPr lang="tr-TR" dirty="0" err="1" smtClean="0"/>
              <a:t>the</a:t>
            </a:r>
            <a:r>
              <a:rPr lang="tr-TR" dirty="0" smtClean="0"/>
              <a:t> </a:t>
            </a:r>
            <a:r>
              <a:rPr lang="tr-TR" dirty="0" err="1" smtClean="0"/>
              <a:t>antenna</a:t>
            </a:r>
            <a:r>
              <a:rPr lang="tr-TR" dirty="0" smtClean="0"/>
              <a:t>, RF </a:t>
            </a:r>
            <a:r>
              <a:rPr lang="tr-TR" dirty="0" err="1" smtClean="0"/>
              <a:t>signal</a:t>
            </a:r>
            <a:r>
              <a:rPr lang="tr-TR" dirty="0" smtClean="0"/>
              <a:t> is </a:t>
            </a:r>
            <a:r>
              <a:rPr lang="tr-TR" dirty="0" err="1" smtClean="0"/>
              <a:t>sampled</a:t>
            </a:r>
            <a:r>
              <a:rPr lang="tr-TR" dirty="0" smtClean="0"/>
              <a:t> </a:t>
            </a:r>
            <a:r>
              <a:rPr lang="tr-TR" dirty="0" err="1" smtClean="0"/>
              <a:t>directly</a:t>
            </a:r>
            <a:r>
              <a:rPr lang="tr-TR" dirty="0" smtClean="0"/>
              <a:t> </a:t>
            </a:r>
            <a:r>
              <a:rPr lang="tr-TR" dirty="0" err="1" smtClean="0"/>
              <a:t>without</a:t>
            </a:r>
            <a:r>
              <a:rPr lang="tr-TR" dirty="0" smtClean="0"/>
              <a:t> </a:t>
            </a:r>
            <a:r>
              <a:rPr lang="tr-TR" dirty="0" err="1" smtClean="0"/>
              <a:t>downconversion</a:t>
            </a:r>
            <a:endParaRPr lang="tr-TR" dirty="0" smtClean="0"/>
          </a:p>
          <a:p>
            <a:pPr lvl="1"/>
            <a:r>
              <a:rPr lang="tr-TR" dirty="0" smtClean="0"/>
              <a:t>Software-</a:t>
            </a:r>
            <a:r>
              <a:rPr lang="tr-TR" dirty="0" err="1" smtClean="0"/>
              <a:t>defined</a:t>
            </a:r>
            <a:r>
              <a:rPr lang="tr-TR" dirty="0" smtClean="0"/>
              <a:t> </a:t>
            </a:r>
            <a:r>
              <a:rPr lang="tr-TR" dirty="0" err="1" smtClean="0"/>
              <a:t>antennas</a:t>
            </a:r>
            <a:endParaRPr lang="tr-TR" dirty="0" smtClean="0"/>
          </a:p>
          <a:p>
            <a:pPr lvl="2"/>
            <a:r>
              <a:rPr lang="en-US" dirty="0"/>
              <a:t>reconfiguring the operating frequency, </a:t>
            </a:r>
            <a:r>
              <a:rPr lang="en-US" dirty="0" smtClean="0"/>
              <a:t>radiation</a:t>
            </a:r>
            <a:r>
              <a:rPr lang="tr-TR" dirty="0" smtClean="0"/>
              <a:t> </a:t>
            </a:r>
            <a:r>
              <a:rPr lang="en-US" dirty="0" smtClean="0"/>
              <a:t>pattern </a:t>
            </a:r>
            <a:r>
              <a:rPr lang="en-US" dirty="0"/>
              <a:t>and polarization.</a:t>
            </a:r>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20</a:t>
            </a:fld>
            <a:endParaRPr lang="en-US"/>
          </a:p>
        </p:txBody>
      </p:sp>
      <p:pic>
        <p:nvPicPr>
          <p:cNvPr id="8" name="Picture 7"/>
          <p:cNvPicPr>
            <a:picLocks noChangeAspect="1"/>
          </p:cNvPicPr>
          <p:nvPr/>
        </p:nvPicPr>
        <p:blipFill>
          <a:blip r:embed="rId2"/>
          <a:stretch>
            <a:fillRect/>
          </a:stretch>
        </p:blipFill>
        <p:spPr>
          <a:xfrm>
            <a:off x="2653071" y="1248697"/>
            <a:ext cx="3987926" cy="2254045"/>
          </a:xfrm>
          <a:prstGeom prst="rect">
            <a:avLst/>
          </a:prstGeom>
        </p:spPr>
      </p:pic>
      <p:sp>
        <p:nvSpPr>
          <p:cNvPr id="9" name="TextBox 8"/>
          <p:cNvSpPr txBox="1"/>
          <p:nvPr/>
        </p:nvSpPr>
        <p:spPr>
          <a:xfrm>
            <a:off x="6795037" y="1376118"/>
            <a:ext cx="5608440" cy="584775"/>
          </a:xfrm>
          <a:prstGeom prst="rect">
            <a:avLst/>
          </a:prstGeom>
          <a:noFill/>
        </p:spPr>
        <p:txBody>
          <a:bodyPr wrap="square" rtlCol="0">
            <a:spAutoFit/>
          </a:bodyPr>
          <a:lstStyle/>
          <a:p>
            <a:r>
              <a:rPr lang="en-US" sz="1600" dirty="0"/>
              <a:t>© </a:t>
            </a:r>
            <a:r>
              <a:rPr lang="en-US" sz="1600" dirty="0" err="1"/>
              <a:t>Craninckx</a:t>
            </a:r>
            <a:r>
              <a:rPr lang="en-US" sz="1600" dirty="0"/>
              <a:t>, J</a:t>
            </a:r>
            <a:r>
              <a:rPr lang="en-US" sz="1600" dirty="0" smtClean="0"/>
              <a:t>.</a:t>
            </a:r>
            <a:r>
              <a:rPr lang="tr-TR" sz="1600" dirty="0" smtClean="0"/>
              <a:t> </a:t>
            </a:r>
            <a:r>
              <a:rPr lang="en-US" sz="1600" dirty="0" smtClean="0"/>
              <a:t>et. al, </a:t>
            </a:r>
            <a:r>
              <a:rPr lang="en-US" sz="1600" dirty="0"/>
              <a:t>SAW-less software-defined radio transceivers in 40nm CMOS, </a:t>
            </a:r>
            <a:r>
              <a:rPr lang="tr-TR" sz="1600" dirty="0" err="1" smtClean="0"/>
              <a:t>Sept</a:t>
            </a:r>
            <a:r>
              <a:rPr lang="tr-TR" sz="1600" dirty="0" smtClean="0"/>
              <a:t>.</a:t>
            </a:r>
            <a:r>
              <a:rPr lang="en-US" sz="1600" dirty="0" smtClean="0"/>
              <a:t> 2011</a:t>
            </a:r>
            <a:endParaRPr lang="tr-TR" sz="1600" dirty="0"/>
          </a:p>
        </p:txBody>
      </p:sp>
      <p:pic>
        <p:nvPicPr>
          <p:cNvPr id="10" name="Picture 9"/>
          <p:cNvPicPr>
            <a:picLocks noChangeAspect="1"/>
          </p:cNvPicPr>
          <p:nvPr/>
        </p:nvPicPr>
        <p:blipFill>
          <a:blip r:embed="rId3"/>
          <a:stretch>
            <a:fillRect/>
          </a:stretch>
        </p:blipFill>
        <p:spPr>
          <a:xfrm>
            <a:off x="399843" y="5212253"/>
            <a:ext cx="3641216" cy="1562704"/>
          </a:xfrm>
          <a:prstGeom prst="rect">
            <a:avLst/>
          </a:prstGeom>
        </p:spPr>
      </p:pic>
      <p:sp>
        <p:nvSpPr>
          <p:cNvPr id="11" name="TextBox 10"/>
          <p:cNvSpPr txBox="1"/>
          <p:nvPr/>
        </p:nvSpPr>
        <p:spPr>
          <a:xfrm>
            <a:off x="4250814" y="5239345"/>
            <a:ext cx="6800643" cy="830997"/>
          </a:xfrm>
          <a:prstGeom prst="rect">
            <a:avLst/>
          </a:prstGeom>
          <a:noFill/>
        </p:spPr>
        <p:txBody>
          <a:bodyPr wrap="square" rtlCol="0">
            <a:spAutoFit/>
          </a:bodyPr>
          <a:lstStyle/>
          <a:p>
            <a:r>
              <a:rPr lang="en-US" sz="1600" dirty="0"/>
              <a:t>© </a:t>
            </a:r>
            <a:r>
              <a:rPr lang="tr-TR" sz="1600" dirty="0" err="1" smtClean="0"/>
              <a:t>Rodrigo</a:t>
            </a:r>
            <a:r>
              <a:rPr lang="en-US" sz="1600" dirty="0" smtClean="0"/>
              <a:t>, </a:t>
            </a:r>
            <a:r>
              <a:rPr lang="tr-TR" sz="1600" dirty="0" smtClean="0"/>
              <a:t>D</a:t>
            </a:r>
            <a:r>
              <a:rPr lang="en-US" sz="1600" dirty="0" smtClean="0"/>
              <a:t>.</a:t>
            </a:r>
            <a:r>
              <a:rPr lang="tr-TR" sz="1600" dirty="0" smtClean="0"/>
              <a:t> </a:t>
            </a:r>
            <a:r>
              <a:rPr lang="en-US" sz="1600" dirty="0" smtClean="0"/>
              <a:t>et. al, </a:t>
            </a:r>
            <a:r>
              <a:rPr lang="en-US" sz="1600" dirty="0"/>
              <a:t>Frequency, Radiation Pattern and </a:t>
            </a:r>
            <a:r>
              <a:rPr lang="en-US" sz="1600" dirty="0" smtClean="0"/>
              <a:t>Polarization</a:t>
            </a:r>
            <a:r>
              <a:rPr lang="tr-TR" sz="1600" dirty="0" smtClean="0"/>
              <a:t> </a:t>
            </a:r>
            <a:r>
              <a:rPr lang="en-US" sz="1600" dirty="0" smtClean="0"/>
              <a:t>Reconfigurable </a:t>
            </a:r>
            <a:r>
              <a:rPr lang="en-US" sz="1600" dirty="0"/>
              <a:t>Antenna Using a Parasitic Pixel Layer, </a:t>
            </a:r>
            <a:r>
              <a:rPr lang="tr-TR" sz="1600" dirty="0" err="1" smtClean="0"/>
              <a:t>June</a:t>
            </a:r>
            <a:r>
              <a:rPr lang="en-US" sz="1600" dirty="0" smtClean="0"/>
              <a:t> 201</a:t>
            </a:r>
            <a:r>
              <a:rPr lang="tr-TR" sz="1600" dirty="0" smtClean="0"/>
              <a:t>4</a:t>
            </a:r>
            <a:endParaRPr lang="tr-TR" sz="1600" dirty="0"/>
          </a:p>
        </p:txBody>
      </p:sp>
    </p:spTree>
    <p:extLst>
      <p:ext uri="{BB962C8B-B14F-4D97-AF65-F5344CB8AC3E}">
        <p14:creationId xmlns:p14="http://schemas.microsoft.com/office/powerpoint/2010/main" val="3539796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a:t>
            </a:r>
            <a:r>
              <a:rPr lang="en-US" dirty="0" err="1"/>
              <a:t>sdr</a:t>
            </a:r>
            <a:r>
              <a:rPr lang="en-US" dirty="0"/>
              <a:t> </a:t>
            </a:r>
            <a:r>
              <a:rPr lang="en-US" dirty="0" err="1"/>
              <a:t>testbeds</a:t>
            </a:r>
            <a:endParaRPr lang="tr-TR" dirty="0"/>
          </a:p>
        </p:txBody>
      </p:sp>
      <p:pic>
        <p:nvPicPr>
          <p:cNvPr id="5" name="Content Placeholder 4"/>
          <p:cNvPicPr>
            <a:picLocks noGrp="1" noChangeAspect="1"/>
          </p:cNvPicPr>
          <p:nvPr>
            <p:ph idx="1"/>
          </p:nvPr>
        </p:nvPicPr>
        <p:blipFill>
          <a:blip r:embed="rId2"/>
          <a:stretch>
            <a:fillRect/>
          </a:stretch>
        </p:blipFill>
        <p:spPr>
          <a:xfrm>
            <a:off x="609599" y="1132531"/>
            <a:ext cx="4362683" cy="2052629"/>
          </a:xfrm>
          <a:prstGeom prst="rect">
            <a:avLst/>
          </a:prstGeom>
        </p:spPr>
      </p:pic>
      <p:sp>
        <p:nvSpPr>
          <p:cNvPr id="4" name="Slide Number Placeholder 3"/>
          <p:cNvSpPr>
            <a:spLocks noGrp="1"/>
          </p:cNvSpPr>
          <p:nvPr>
            <p:ph type="sldNum" sz="quarter" idx="12"/>
          </p:nvPr>
        </p:nvSpPr>
        <p:spPr/>
        <p:txBody>
          <a:bodyPr/>
          <a:lstStyle/>
          <a:p>
            <a:fld id="{C4C487F3-91EB-46E3-8B04-64219E393C12}" type="slidenum">
              <a:rPr lang="en-US" smtClean="0"/>
              <a:t>21</a:t>
            </a:fld>
            <a:endParaRPr lang="en-US"/>
          </a:p>
        </p:txBody>
      </p:sp>
      <p:pic>
        <p:nvPicPr>
          <p:cNvPr id="6" name="Picture 5"/>
          <p:cNvPicPr>
            <a:picLocks noChangeAspect="1"/>
          </p:cNvPicPr>
          <p:nvPr/>
        </p:nvPicPr>
        <p:blipFill>
          <a:blip r:embed="rId3"/>
          <a:stretch>
            <a:fillRect/>
          </a:stretch>
        </p:blipFill>
        <p:spPr>
          <a:xfrm>
            <a:off x="5143753" y="1132531"/>
            <a:ext cx="3026853" cy="2752058"/>
          </a:xfrm>
          <a:prstGeom prst="rect">
            <a:avLst/>
          </a:prstGeom>
        </p:spPr>
      </p:pic>
      <p:pic>
        <p:nvPicPr>
          <p:cNvPr id="7" name="Picture 6"/>
          <p:cNvPicPr>
            <a:picLocks noChangeAspect="1"/>
          </p:cNvPicPr>
          <p:nvPr/>
        </p:nvPicPr>
        <p:blipFill>
          <a:blip r:embed="rId4"/>
          <a:stretch>
            <a:fillRect/>
          </a:stretch>
        </p:blipFill>
        <p:spPr>
          <a:xfrm>
            <a:off x="609599" y="3185160"/>
            <a:ext cx="3802683" cy="3372956"/>
          </a:xfrm>
          <a:prstGeom prst="rect">
            <a:avLst/>
          </a:prstGeom>
        </p:spPr>
      </p:pic>
      <p:sp>
        <p:nvSpPr>
          <p:cNvPr id="8" name="TextBox 7"/>
          <p:cNvSpPr txBox="1"/>
          <p:nvPr/>
        </p:nvSpPr>
        <p:spPr>
          <a:xfrm>
            <a:off x="4412282" y="5106221"/>
            <a:ext cx="6800643" cy="338554"/>
          </a:xfrm>
          <a:prstGeom prst="rect">
            <a:avLst/>
          </a:prstGeom>
          <a:noFill/>
        </p:spPr>
        <p:txBody>
          <a:bodyPr wrap="square" rtlCol="0">
            <a:spAutoFit/>
          </a:bodyPr>
          <a:lstStyle/>
          <a:p>
            <a:r>
              <a:rPr lang="en-US" sz="1600" dirty="0"/>
              <a:t>© </a:t>
            </a:r>
            <a:r>
              <a:rPr lang="tr-TR" sz="1600" dirty="0" err="1" smtClean="0"/>
              <a:t>Xilinx</a:t>
            </a:r>
            <a:r>
              <a:rPr lang="tr-TR" sz="1600" dirty="0" smtClean="0"/>
              <a:t>, </a:t>
            </a:r>
            <a:r>
              <a:rPr lang="tr-TR" sz="1600" dirty="0" smtClean="0">
                <a:hlinkClick r:id="rId5"/>
              </a:rPr>
              <a:t>www.xilinx.com</a:t>
            </a:r>
            <a:r>
              <a:rPr lang="tr-TR" sz="1600" dirty="0" smtClean="0"/>
              <a:t> </a:t>
            </a:r>
            <a:endParaRPr lang="tr-TR" sz="1600" dirty="0"/>
          </a:p>
        </p:txBody>
      </p:sp>
      <p:sp>
        <p:nvSpPr>
          <p:cNvPr id="9" name="TextBox 8"/>
          <p:cNvSpPr txBox="1"/>
          <p:nvPr/>
        </p:nvSpPr>
        <p:spPr>
          <a:xfrm>
            <a:off x="8342077" y="1276476"/>
            <a:ext cx="4033014" cy="584775"/>
          </a:xfrm>
          <a:prstGeom prst="rect">
            <a:avLst/>
          </a:prstGeom>
          <a:noFill/>
        </p:spPr>
        <p:txBody>
          <a:bodyPr wrap="square" rtlCol="0">
            <a:spAutoFit/>
          </a:bodyPr>
          <a:lstStyle/>
          <a:p>
            <a:r>
              <a:rPr lang="en-US" sz="1600" dirty="0"/>
              <a:t>© </a:t>
            </a:r>
            <a:r>
              <a:rPr lang="tr-TR" sz="1600" dirty="0" err="1" smtClean="0"/>
              <a:t>Scekic</a:t>
            </a:r>
            <a:r>
              <a:rPr lang="tr-TR" sz="1600" dirty="0" smtClean="0"/>
              <a:t>, O. FPGA </a:t>
            </a:r>
            <a:r>
              <a:rPr lang="tr-TR" sz="1600" dirty="0" err="1"/>
              <a:t>Comparative</a:t>
            </a:r>
            <a:r>
              <a:rPr lang="tr-TR" sz="1600" dirty="0"/>
              <a:t> </a:t>
            </a:r>
            <a:r>
              <a:rPr lang="tr-TR" sz="1600" dirty="0" smtClean="0"/>
              <a:t>Analysis, 2005 </a:t>
            </a:r>
            <a:endParaRPr lang="tr-TR" sz="1600" dirty="0"/>
          </a:p>
        </p:txBody>
      </p:sp>
    </p:spTree>
    <p:extLst>
      <p:ext uri="{BB962C8B-B14F-4D97-AF65-F5344CB8AC3E}">
        <p14:creationId xmlns:p14="http://schemas.microsoft.com/office/powerpoint/2010/main" val="3777885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a:t>
            </a:r>
            <a:r>
              <a:rPr lang="en-US" dirty="0" err="1"/>
              <a:t>sdr</a:t>
            </a:r>
            <a:r>
              <a:rPr lang="en-US" dirty="0"/>
              <a:t> </a:t>
            </a:r>
            <a:r>
              <a:rPr lang="en-US" dirty="0" err="1"/>
              <a:t>testbeds</a:t>
            </a:r>
            <a:endParaRPr lang="tr-TR" dirty="0"/>
          </a:p>
        </p:txBody>
      </p:sp>
      <p:sp>
        <p:nvSpPr>
          <p:cNvPr id="3" name="Content Placeholder 2"/>
          <p:cNvSpPr>
            <a:spLocks noGrp="1"/>
          </p:cNvSpPr>
          <p:nvPr>
            <p:ph idx="1"/>
          </p:nvPr>
        </p:nvSpPr>
        <p:spPr/>
        <p:txBody>
          <a:bodyPr/>
          <a:lstStyle/>
          <a:p>
            <a:r>
              <a:rPr lang="tr-TR" dirty="0" err="1" smtClean="0"/>
              <a:t>Dedicated</a:t>
            </a:r>
            <a:r>
              <a:rPr lang="tr-TR" dirty="0" smtClean="0"/>
              <a:t> </a:t>
            </a:r>
            <a:r>
              <a:rPr lang="tr-TR" dirty="0" err="1" smtClean="0"/>
              <a:t>designs</a:t>
            </a:r>
            <a:r>
              <a:rPr lang="tr-TR" dirty="0" smtClean="0"/>
              <a:t> </a:t>
            </a:r>
            <a:r>
              <a:rPr lang="tr-TR" dirty="0" err="1" smtClean="0"/>
              <a:t>for</a:t>
            </a:r>
            <a:r>
              <a:rPr lang="tr-TR" dirty="0" smtClean="0"/>
              <a:t> IA</a:t>
            </a:r>
          </a:p>
          <a:p>
            <a:pPr lvl="1"/>
            <a:r>
              <a:rPr lang="tr-TR" dirty="0" err="1" smtClean="0"/>
              <a:t>Studer</a:t>
            </a:r>
            <a:r>
              <a:rPr lang="tr-TR" dirty="0" smtClean="0"/>
              <a:t>, C. et. al, </a:t>
            </a:r>
            <a:r>
              <a:rPr lang="en-US" dirty="0" smtClean="0"/>
              <a:t>ASIC </a:t>
            </a:r>
            <a:r>
              <a:rPr lang="en-US" dirty="0"/>
              <a:t>Implementation of Soft-Input </a:t>
            </a:r>
            <a:r>
              <a:rPr lang="en-US" dirty="0" smtClean="0"/>
              <a:t>Soft-Output</a:t>
            </a:r>
            <a:r>
              <a:rPr lang="tr-TR" dirty="0" smtClean="0"/>
              <a:t> </a:t>
            </a:r>
            <a:r>
              <a:rPr lang="en-US" dirty="0" smtClean="0"/>
              <a:t>MIMO </a:t>
            </a:r>
            <a:r>
              <a:rPr lang="en-US" dirty="0"/>
              <a:t>Detection Using MMSE </a:t>
            </a:r>
            <a:r>
              <a:rPr lang="en-US" dirty="0" smtClean="0"/>
              <a:t>Parallel</a:t>
            </a:r>
            <a:r>
              <a:rPr lang="tr-TR" dirty="0" smtClean="0"/>
              <a:t> </a:t>
            </a:r>
            <a:r>
              <a:rPr lang="en-US" dirty="0" smtClean="0"/>
              <a:t>Interference Cancellation</a:t>
            </a:r>
            <a:endParaRPr lang="tr-TR" dirty="0" smtClean="0"/>
          </a:p>
          <a:p>
            <a:pPr lvl="1"/>
            <a:r>
              <a:rPr lang="tr-TR" dirty="0" err="1" smtClean="0"/>
              <a:t>Wu</a:t>
            </a:r>
            <a:r>
              <a:rPr lang="tr-TR" dirty="0" smtClean="0"/>
              <a:t>, M. et. al, </a:t>
            </a:r>
            <a:r>
              <a:rPr lang="en-US" dirty="0" smtClean="0"/>
              <a:t>Large-Scale </a:t>
            </a:r>
            <a:r>
              <a:rPr lang="en-US" dirty="0"/>
              <a:t>MIMO Detection for 3GPP LTE</a:t>
            </a:r>
            <a:r>
              <a:rPr lang="en-US" dirty="0" smtClean="0"/>
              <a:t>:</a:t>
            </a:r>
            <a:r>
              <a:rPr lang="tr-TR" dirty="0" smtClean="0"/>
              <a:t> </a:t>
            </a:r>
            <a:r>
              <a:rPr lang="en-US" dirty="0" smtClean="0"/>
              <a:t>Algorithms </a:t>
            </a:r>
            <a:r>
              <a:rPr lang="en-US" dirty="0"/>
              <a:t>and FPGA </a:t>
            </a:r>
            <a:r>
              <a:rPr lang="tr-TR" dirty="0" smtClean="0"/>
              <a:t> I</a:t>
            </a:r>
            <a:r>
              <a:rPr lang="en-US" dirty="0" err="1" smtClean="0"/>
              <a:t>mplementations</a:t>
            </a:r>
            <a:endParaRPr lang="tr-TR" dirty="0" smtClean="0"/>
          </a:p>
          <a:p>
            <a:pPr lvl="1"/>
            <a:r>
              <a:rPr lang="tr-TR" dirty="0" err="1" smtClean="0"/>
              <a:t>Dick</a:t>
            </a:r>
            <a:r>
              <a:rPr lang="tr-TR" dirty="0" smtClean="0"/>
              <a:t>, C. et. al, </a:t>
            </a:r>
            <a:r>
              <a:rPr lang="en-US" dirty="0" smtClean="0"/>
              <a:t>Implementing </a:t>
            </a:r>
            <a:r>
              <a:rPr lang="en-US" dirty="0"/>
              <a:t>a </a:t>
            </a:r>
            <a:r>
              <a:rPr lang="en-US" dirty="0" smtClean="0"/>
              <a:t>Real-Time</a:t>
            </a:r>
            <a:r>
              <a:rPr lang="tr-TR" dirty="0" smtClean="0"/>
              <a:t> </a:t>
            </a:r>
            <a:r>
              <a:rPr lang="en-US" dirty="0" err="1" smtClean="0"/>
              <a:t>Beamformer</a:t>
            </a:r>
            <a:r>
              <a:rPr lang="en-US" dirty="0" smtClean="0"/>
              <a:t> </a:t>
            </a:r>
            <a:r>
              <a:rPr lang="en-US" dirty="0"/>
              <a:t>on an FPGA </a:t>
            </a:r>
            <a:r>
              <a:rPr lang="en-US" dirty="0" smtClean="0"/>
              <a:t>Platform</a:t>
            </a:r>
            <a:endParaRPr lang="tr-TR" dirty="0" smtClean="0"/>
          </a:p>
          <a:p>
            <a:pPr lvl="1"/>
            <a:r>
              <a:rPr lang="tr-TR" dirty="0" smtClean="0"/>
              <a:t>Murphy, P. et. al, </a:t>
            </a:r>
            <a:r>
              <a:rPr lang="en-US" dirty="0" smtClean="0"/>
              <a:t>FPGAs </a:t>
            </a:r>
            <a:r>
              <a:rPr lang="en-US" dirty="0"/>
              <a:t>Help </a:t>
            </a:r>
            <a:r>
              <a:rPr lang="en-US" dirty="0" smtClean="0"/>
              <a:t>Characterize</a:t>
            </a:r>
            <a:r>
              <a:rPr lang="tr-TR" dirty="0" smtClean="0"/>
              <a:t> </a:t>
            </a:r>
            <a:r>
              <a:rPr lang="en-US" dirty="0" smtClean="0"/>
              <a:t>Massive-MIMO Channels</a:t>
            </a:r>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22</a:t>
            </a:fld>
            <a:endParaRPr lang="en-US"/>
          </a:p>
        </p:txBody>
      </p:sp>
    </p:spTree>
    <p:extLst>
      <p:ext uri="{BB962C8B-B14F-4D97-AF65-F5344CB8AC3E}">
        <p14:creationId xmlns:p14="http://schemas.microsoft.com/office/powerpoint/2010/main" val="1029207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487F3-91EB-46E3-8B04-64219E393C12}" type="slidenum">
              <a:rPr lang="en-US" smtClean="0"/>
              <a:t>23</a:t>
            </a:fld>
            <a:endParaRPr lang="en-US"/>
          </a:p>
        </p:txBody>
      </p:sp>
      <p:sp>
        <p:nvSpPr>
          <p:cNvPr id="3" name="TextBox 2"/>
          <p:cNvSpPr txBox="1"/>
          <p:nvPr/>
        </p:nvSpPr>
        <p:spPr>
          <a:xfrm>
            <a:off x="3352800" y="2562578"/>
            <a:ext cx="3555076" cy="769441"/>
          </a:xfrm>
          <a:prstGeom prst="rect">
            <a:avLst/>
          </a:prstGeom>
          <a:noFill/>
        </p:spPr>
        <p:txBody>
          <a:bodyPr wrap="none" rtlCol="0">
            <a:spAutoFit/>
          </a:bodyPr>
          <a:lstStyle/>
          <a:p>
            <a:r>
              <a:rPr lang="tr-TR" sz="4400" dirty="0" smtClean="0">
                <a:solidFill>
                  <a:schemeClr val="tx2">
                    <a:lumMod val="75000"/>
                  </a:schemeClr>
                </a:solidFill>
                <a:effectLst>
                  <a:outerShdw blurRad="38100" dist="38100" dir="2700000" algn="tl">
                    <a:srgbClr val="000000">
                      <a:alpha val="43137"/>
                    </a:srgbClr>
                  </a:outerShdw>
                </a:effectLst>
              </a:rPr>
              <a:t>THANK YOU</a:t>
            </a:r>
            <a:endParaRPr lang="tr-TR" sz="44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744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28601"/>
            <a:ext cx="10927644" cy="4571999"/>
          </a:xfrm>
        </p:spPr>
        <p:txBody>
          <a:bodyPr/>
          <a:lstStyle/>
          <a:p>
            <a:r>
              <a:rPr lang="en-US" dirty="0" smtClean="0"/>
              <a:t>Part I - </a:t>
            </a:r>
            <a:r>
              <a:rPr lang="en-US" dirty="0"/>
              <a:t>Review of IA </a:t>
            </a:r>
            <a:r>
              <a:rPr lang="en-US" dirty="0" err="1" smtClean="0"/>
              <a:t>testbeds</a:t>
            </a:r>
            <a:endParaRPr lang="en-US" dirty="0"/>
          </a:p>
        </p:txBody>
      </p:sp>
    </p:spTree>
    <p:extLst>
      <p:ext uri="{BB962C8B-B14F-4D97-AF65-F5344CB8AC3E}">
        <p14:creationId xmlns:p14="http://schemas.microsoft.com/office/powerpoint/2010/main" val="1821870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9076" y="1695414"/>
            <a:ext cx="11830050" cy="4581525"/>
          </a:xfrm>
          <a:prstGeom prst="rect">
            <a:avLst/>
          </a:prstGeom>
        </p:spPr>
      </p:pic>
      <p:sp>
        <p:nvSpPr>
          <p:cNvPr id="2" name="Title 1"/>
          <p:cNvSpPr>
            <a:spLocks noGrp="1"/>
          </p:cNvSpPr>
          <p:nvPr>
            <p:ph type="title"/>
          </p:nvPr>
        </p:nvSpPr>
        <p:spPr/>
        <p:txBody>
          <a:bodyPr/>
          <a:lstStyle/>
          <a:p>
            <a:r>
              <a:rPr lang="en-US" dirty="0" smtClean="0"/>
              <a:t>Review of </a:t>
            </a:r>
            <a:r>
              <a:rPr lang="en-US" dirty="0" err="1" smtClean="0"/>
              <a:t>ia</a:t>
            </a:r>
            <a:r>
              <a:rPr lang="en-US" dirty="0" smtClean="0"/>
              <a:t> testbeds</a:t>
            </a:r>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4</a:t>
            </a:fld>
            <a:endParaRPr lang="en-US"/>
          </a:p>
        </p:txBody>
      </p:sp>
      <p:sp>
        <p:nvSpPr>
          <p:cNvPr id="3" name="Content Placeholder 2"/>
          <p:cNvSpPr>
            <a:spLocks noGrp="1"/>
          </p:cNvSpPr>
          <p:nvPr>
            <p:ph idx="1"/>
          </p:nvPr>
        </p:nvSpPr>
        <p:spPr/>
        <p:txBody>
          <a:bodyPr/>
          <a:lstStyle/>
          <a:p>
            <a:endParaRPr lang="tr-TR" dirty="0"/>
          </a:p>
        </p:txBody>
      </p:sp>
      <p:sp>
        <p:nvSpPr>
          <p:cNvPr id="5" name="Rectangle 4"/>
          <p:cNvSpPr/>
          <p:nvPr/>
        </p:nvSpPr>
        <p:spPr>
          <a:xfrm>
            <a:off x="229077" y="2094271"/>
            <a:ext cx="11485095" cy="1769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229077" y="4744066"/>
            <a:ext cx="11485095" cy="1769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229076" y="5882193"/>
            <a:ext cx="11485095" cy="17698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7787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t>
            </a:r>
            <a:r>
              <a:rPr lang="en-US" dirty="0" err="1" smtClean="0"/>
              <a:t>ia</a:t>
            </a:r>
            <a:r>
              <a:rPr lang="en-US" dirty="0" smtClean="0"/>
              <a:t> testbeds</a:t>
            </a:r>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5</a:t>
            </a:fld>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IA is still far </a:t>
            </a:r>
            <a:r>
              <a:rPr lang="en-US" dirty="0"/>
              <a:t>to be utilized in the near future, </a:t>
            </a:r>
            <a:r>
              <a:rPr lang="en-US" dirty="0" smtClean="0"/>
              <a:t>some signs are</a:t>
            </a:r>
          </a:p>
          <a:p>
            <a:r>
              <a:rPr lang="en-US" dirty="0" smtClean="0"/>
              <a:t>Small number of </a:t>
            </a:r>
            <a:r>
              <a:rPr lang="tr-TR" dirty="0" smtClean="0"/>
              <a:t>IA </a:t>
            </a:r>
            <a:r>
              <a:rPr lang="en-US" dirty="0" err="1" smtClean="0"/>
              <a:t>testbed</a:t>
            </a:r>
            <a:r>
              <a:rPr lang="en-US" dirty="0" smtClean="0"/>
              <a:t> papers</a:t>
            </a:r>
          </a:p>
          <a:p>
            <a:r>
              <a:rPr lang="en-US" dirty="0" smtClean="0"/>
              <a:t>Uninterested research groups with long ago established </a:t>
            </a:r>
            <a:r>
              <a:rPr lang="en-US" dirty="0" err="1" smtClean="0"/>
              <a:t>testbeds</a:t>
            </a:r>
            <a:r>
              <a:rPr lang="en-US" dirty="0" smtClean="0"/>
              <a:t> that use different software</a:t>
            </a:r>
            <a:r>
              <a:rPr lang="tr-TR" dirty="0" smtClean="0"/>
              <a:t> </a:t>
            </a:r>
            <a:r>
              <a:rPr lang="tr-TR" dirty="0" err="1" smtClean="0"/>
              <a:t>and</a:t>
            </a:r>
            <a:r>
              <a:rPr lang="tr-TR" dirty="0" smtClean="0"/>
              <a:t> </a:t>
            </a:r>
            <a:r>
              <a:rPr lang="en-US" dirty="0" smtClean="0"/>
              <a:t>hardware platforms, </a:t>
            </a:r>
          </a:p>
          <a:p>
            <a:pPr lvl="1"/>
            <a:r>
              <a:rPr lang="en-US" dirty="0" smtClean="0"/>
              <a:t>e.g., no IA </a:t>
            </a:r>
            <a:r>
              <a:rPr lang="en-US" dirty="0" err="1" smtClean="0"/>
              <a:t>testbed</a:t>
            </a:r>
            <a:r>
              <a:rPr lang="en-US" dirty="0" smtClean="0"/>
              <a:t> results on dedicated, WARP, Iris, and BEE platforms</a:t>
            </a:r>
          </a:p>
          <a:p>
            <a:r>
              <a:rPr lang="en-US" dirty="0" smtClean="0"/>
              <a:t>No really expensive </a:t>
            </a:r>
            <a:r>
              <a:rPr lang="tr-TR" dirty="0" smtClean="0"/>
              <a:t>IA </a:t>
            </a:r>
            <a:r>
              <a:rPr lang="en-US" dirty="0" err="1" smtClean="0"/>
              <a:t>testbeds</a:t>
            </a:r>
            <a:r>
              <a:rPr lang="en-US" dirty="0" smtClean="0"/>
              <a:t>, </a:t>
            </a:r>
            <a:r>
              <a:rPr lang="tr-TR" dirty="0"/>
              <a:t>e</a:t>
            </a:r>
            <a:r>
              <a:rPr lang="en-US" dirty="0" smtClean="0"/>
              <a:t>.</a:t>
            </a:r>
            <a:r>
              <a:rPr lang="tr-TR" dirty="0" smtClean="0"/>
              <a:t>g</a:t>
            </a:r>
            <a:r>
              <a:rPr lang="en-US" dirty="0" smtClean="0"/>
              <a:t>., </a:t>
            </a:r>
            <a:r>
              <a:rPr lang="tr-TR" i="1" dirty="0" smtClean="0"/>
              <a:t>K</a:t>
            </a:r>
            <a:r>
              <a:rPr lang="en-US" dirty="0" smtClean="0"/>
              <a:t>-user </a:t>
            </a:r>
            <a:r>
              <a:rPr lang="tr-TR" dirty="0" err="1" smtClean="0"/>
              <a:t>interference</a:t>
            </a:r>
            <a:r>
              <a:rPr lang="tr-TR" dirty="0" smtClean="0"/>
              <a:t> </a:t>
            </a:r>
            <a:r>
              <a:rPr lang="tr-TR" dirty="0" err="1" smtClean="0"/>
              <a:t>channel</a:t>
            </a:r>
            <a:r>
              <a:rPr lang="tr-TR" dirty="0" smtClean="0"/>
              <a:t>, K&gt;3</a:t>
            </a:r>
            <a:endParaRPr lang="en-US" dirty="0" smtClean="0"/>
          </a:p>
          <a:p>
            <a:r>
              <a:rPr lang="en-US" dirty="0" smtClean="0"/>
              <a:t>No</a:t>
            </a:r>
            <a:r>
              <a:rPr lang="tr-TR" dirty="0" smtClean="0"/>
              <a:t> IA</a:t>
            </a:r>
            <a:r>
              <a:rPr lang="en-US" dirty="0" smtClean="0"/>
              <a:t> live demonstrations at conferences, e.g., IEEE </a:t>
            </a:r>
            <a:r>
              <a:rPr lang="en-US" dirty="0" err="1" smtClean="0"/>
              <a:t>DySPAN</a:t>
            </a:r>
            <a:endParaRPr lang="en-US" dirty="0" smtClean="0"/>
          </a:p>
          <a:p>
            <a:r>
              <a:rPr lang="en-US" dirty="0" smtClean="0"/>
              <a:t>No appear</a:t>
            </a:r>
            <a:r>
              <a:rPr lang="tr-TR" dirty="0" smtClean="0"/>
              <a:t> of IA</a:t>
            </a:r>
            <a:r>
              <a:rPr lang="en-US" dirty="0" smtClean="0"/>
              <a:t> in any IEEE magazine, e.g., spectrum and communications magazines</a:t>
            </a:r>
          </a:p>
          <a:p>
            <a:pPr marL="0" indent="0">
              <a:buNone/>
            </a:pPr>
            <a:endParaRPr lang="en-US" dirty="0" smtClean="0"/>
          </a:p>
          <a:p>
            <a:pPr marL="0" indent="0" algn="ctr">
              <a:buNone/>
            </a:pPr>
            <a:r>
              <a:rPr lang="en-US" b="1" dirty="0" smtClean="0">
                <a:solidFill>
                  <a:srgbClr val="00B050"/>
                </a:solidFill>
              </a:rPr>
              <a:t>If sounds unconvincing, </a:t>
            </a:r>
          </a:p>
          <a:p>
            <a:pPr marL="0" indent="0" algn="ctr">
              <a:buNone/>
            </a:pPr>
            <a:r>
              <a:rPr lang="en-US" b="1" dirty="0" smtClean="0">
                <a:solidFill>
                  <a:srgbClr val="00B050"/>
                </a:solidFill>
              </a:rPr>
              <a:t>please kindly</a:t>
            </a:r>
            <a:r>
              <a:rPr lang="tr-TR" b="1" dirty="0" smtClean="0">
                <a:solidFill>
                  <a:srgbClr val="00B050"/>
                </a:solidFill>
              </a:rPr>
              <a:t> </a:t>
            </a:r>
            <a:r>
              <a:rPr lang="en-US" b="1" dirty="0" smtClean="0">
                <a:solidFill>
                  <a:srgbClr val="00B050"/>
                </a:solidFill>
              </a:rPr>
              <a:t>check MASSIVE MIMO</a:t>
            </a:r>
            <a:r>
              <a:rPr lang="tr-TR" b="1" dirty="0" smtClean="0">
                <a:solidFill>
                  <a:srgbClr val="00B050"/>
                </a:solidFill>
              </a:rPr>
              <a:t> </a:t>
            </a:r>
            <a:r>
              <a:rPr lang="tr-TR" b="1" dirty="0" err="1" smtClean="0">
                <a:solidFill>
                  <a:srgbClr val="00B050"/>
                </a:solidFill>
              </a:rPr>
              <a:t>or</a:t>
            </a:r>
            <a:r>
              <a:rPr lang="tr-TR" b="1" dirty="0" smtClean="0">
                <a:solidFill>
                  <a:srgbClr val="00B050"/>
                </a:solidFill>
              </a:rPr>
              <a:t> COGNITIVE RADIO</a:t>
            </a:r>
          </a:p>
          <a:p>
            <a:pPr marL="0" indent="0" algn="ctr">
              <a:buNone/>
            </a:pPr>
            <a:r>
              <a:rPr lang="en-US" b="1" dirty="0" smtClean="0">
                <a:solidFill>
                  <a:srgbClr val="00B050"/>
                </a:solidFill>
              </a:rPr>
              <a:t> for each item</a:t>
            </a:r>
            <a:endParaRPr lang="en-US" b="1" dirty="0">
              <a:solidFill>
                <a:srgbClr val="00B050"/>
              </a:solidFill>
            </a:endParaRPr>
          </a:p>
        </p:txBody>
      </p:sp>
    </p:spTree>
    <p:extLst>
      <p:ext uri="{BB962C8B-B14F-4D97-AF65-F5344CB8AC3E}">
        <p14:creationId xmlns:p14="http://schemas.microsoft.com/office/powerpoint/2010/main" val="3053254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IA TESTBEDS</a:t>
            </a:r>
            <a:endParaRPr lang="tr-TR" dirty="0"/>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2"/>
          </p:nvPr>
        </p:nvSpPr>
        <p:spPr/>
        <p:txBody>
          <a:bodyPr/>
          <a:lstStyle/>
          <a:p>
            <a:fld id="{C4C487F3-91EB-46E3-8B04-64219E393C12}" type="slidenum">
              <a:rPr lang="en-US" smtClean="0"/>
              <a:t>6</a:t>
            </a:fld>
            <a:endParaRPr lang="en-US"/>
          </a:p>
        </p:txBody>
      </p:sp>
      <p:pic>
        <p:nvPicPr>
          <p:cNvPr id="10" name="Picture 9"/>
          <p:cNvPicPr>
            <a:picLocks noChangeAspect="1"/>
          </p:cNvPicPr>
          <p:nvPr/>
        </p:nvPicPr>
        <p:blipFill>
          <a:blip r:embed="rId3"/>
          <a:stretch>
            <a:fillRect/>
          </a:stretch>
        </p:blipFill>
        <p:spPr>
          <a:xfrm>
            <a:off x="438128" y="991892"/>
            <a:ext cx="9256478" cy="5514498"/>
          </a:xfrm>
          <a:prstGeom prst="rect">
            <a:avLst/>
          </a:prstGeom>
        </p:spPr>
      </p:pic>
      <p:pic>
        <p:nvPicPr>
          <p:cNvPr id="5" name="Picture 4"/>
          <p:cNvPicPr>
            <a:picLocks noChangeAspect="1"/>
          </p:cNvPicPr>
          <p:nvPr/>
        </p:nvPicPr>
        <p:blipFill>
          <a:blip r:embed="rId4"/>
          <a:stretch>
            <a:fillRect/>
          </a:stretch>
        </p:blipFill>
        <p:spPr>
          <a:xfrm>
            <a:off x="250206" y="209978"/>
            <a:ext cx="11828571" cy="219048"/>
          </a:xfrm>
          <a:prstGeom prst="rect">
            <a:avLst/>
          </a:prstGeom>
        </p:spPr>
      </p:pic>
      <p:pic>
        <p:nvPicPr>
          <p:cNvPr id="6" name="Picture 5"/>
          <p:cNvPicPr>
            <a:picLocks noChangeAspect="1"/>
          </p:cNvPicPr>
          <p:nvPr/>
        </p:nvPicPr>
        <p:blipFill>
          <a:blip r:embed="rId5"/>
          <a:stretch>
            <a:fillRect/>
          </a:stretch>
        </p:blipFill>
        <p:spPr>
          <a:xfrm>
            <a:off x="250206" y="229026"/>
            <a:ext cx="11819047" cy="180952"/>
          </a:xfrm>
          <a:prstGeom prst="rect">
            <a:avLst/>
          </a:prstGeom>
        </p:spPr>
      </p:pic>
      <p:pic>
        <p:nvPicPr>
          <p:cNvPr id="7" name="Picture 6"/>
          <p:cNvPicPr>
            <a:picLocks noChangeAspect="1"/>
          </p:cNvPicPr>
          <p:nvPr/>
        </p:nvPicPr>
        <p:blipFill>
          <a:blip r:embed="rId6"/>
          <a:stretch>
            <a:fillRect/>
          </a:stretch>
        </p:blipFill>
        <p:spPr>
          <a:xfrm>
            <a:off x="240682" y="229026"/>
            <a:ext cx="11828571" cy="200000"/>
          </a:xfrm>
          <a:prstGeom prst="rect">
            <a:avLst/>
          </a:prstGeom>
        </p:spPr>
      </p:pic>
      <p:pic>
        <p:nvPicPr>
          <p:cNvPr id="8" name="Picture 7"/>
          <p:cNvPicPr>
            <a:picLocks noChangeAspect="1"/>
          </p:cNvPicPr>
          <p:nvPr/>
        </p:nvPicPr>
        <p:blipFill>
          <a:blip r:embed="rId7"/>
          <a:stretch>
            <a:fillRect/>
          </a:stretch>
        </p:blipFill>
        <p:spPr>
          <a:xfrm>
            <a:off x="231158" y="227341"/>
            <a:ext cx="11838095" cy="180952"/>
          </a:xfrm>
          <a:prstGeom prst="rect">
            <a:avLst/>
          </a:prstGeom>
        </p:spPr>
      </p:pic>
      <p:pic>
        <p:nvPicPr>
          <p:cNvPr id="9" name="Picture 8"/>
          <p:cNvPicPr>
            <a:picLocks noChangeAspect="1"/>
          </p:cNvPicPr>
          <p:nvPr/>
        </p:nvPicPr>
        <p:blipFill>
          <a:blip r:embed="rId8"/>
          <a:stretch>
            <a:fillRect/>
          </a:stretch>
        </p:blipFill>
        <p:spPr>
          <a:xfrm>
            <a:off x="221634" y="229026"/>
            <a:ext cx="11809524" cy="190476"/>
          </a:xfrm>
          <a:prstGeom prst="rect">
            <a:avLst/>
          </a:prstGeom>
        </p:spPr>
      </p:pic>
      <p:pic>
        <p:nvPicPr>
          <p:cNvPr id="11" name="Picture 10"/>
          <p:cNvPicPr>
            <a:picLocks noChangeAspect="1"/>
          </p:cNvPicPr>
          <p:nvPr/>
        </p:nvPicPr>
        <p:blipFill>
          <a:blip r:embed="rId9"/>
          <a:stretch>
            <a:fillRect/>
          </a:stretch>
        </p:blipFill>
        <p:spPr>
          <a:xfrm>
            <a:off x="202587" y="216132"/>
            <a:ext cx="11828571" cy="200000"/>
          </a:xfrm>
          <a:prstGeom prst="rect">
            <a:avLst/>
          </a:prstGeom>
        </p:spPr>
      </p:pic>
      <p:pic>
        <p:nvPicPr>
          <p:cNvPr id="12" name="Picture 11"/>
          <p:cNvPicPr>
            <a:picLocks noChangeAspect="1"/>
          </p:cNvPicPr>
          <p:nvPr/>
        </p:nvPicPr>
        <p:blipFill>
          <a:blip r:embed="rId10"/>
          <a:stretch>
            <a:fillRect/>
          </a:stretch>
        </p:blipFill>
        <p:spPr>
          <a:xfrm>
            <a:off x="193063" y="206608"/>
            <a:ext cx="11819047" cy="180952"/>
          </a:xfrm>
          <a:prstGeom prst="rect">
            <a:avLst/>
          </a:prstGeom>
        </p:spPr>
      </p:pic>
      <p:pic>
        <p:nvPicPr>
          <p:cNvPr id="13" name="Picture 12"/>
          <p:cNvPicPr>
            <a:picLocks noChangeAspect="1"/>
          </p:cNvPicPr>
          <p:nvPr/>
        </p:nvPicPr>
        <p:blipFill>
          <a:blip r:embed="rId11"/>
          <a:stretch>
            <a:fillRect/>
          </a:stretch>
        </p:blipFill>
        <p:spPr>
          <a:xfrm>
            <a:off x="86141" y="227341"/>
            <a:ext cx="11828571" cy="190476"/>
          </a:xfrm>
          <a:prstGeom prst="rect">
            <a:avLst/>
          </a:prstGeom>
        </p:spPr>
      </p:pic>
      <p:pic>
        <p:nvPicPr>
          <p:cNvPr id="14" name="Picture 13"/>
          <p:cNvPicPr>
            <a:picLocks noChangeAspect="1"/>
          </p:cNvPicPr>
          <p:nvPr/>
        </p:nvPicPr>
        <p:blipFill>
          <a:blip r:embed="rId12"/>
          <a:stretch>
            <a:fillRect/>
          </a:stretch>
        </p:blipFill>
        <p:spPr>
          <a:xfrm>
            <a:off x="145444" y="227341"/>
            <a:ext cx="11828571" cy="190476"/>
          </a:xfrm>
          <a:prstGeom prst="rect">
            <a:avLst/>
          </a:prstGeom>
        </p:spPr>
      </p:pic>
      <p:pic>
        <p:nvPicPr>
          <p:cNvPr id="15" name="Picture 14"/>
          <p:cNvPicPr>
            <a:picLocks noChangeAspect="1"/>
          </p:cNvPicPr>
          <p:nvPr/>
        </p:nvPicPr>
        <p:blipFill>
          <a:blip r:embed="rId13"/>
          <a:stretch>
            <a:fillRect/>
          </a:stretch>
        </p:blipFill>
        <p:spPr>
          <a:xfrm>
            <a:off x="67093" y="229026"/>
            <a:ext cx="11838095" cy="209524"/>
          </a:xfrm>
          <a:prstGeom prst="rect">
            <a:avLst/>
          </a:prstGeom>
        </p:spPr>
      </p:pic>
      <p:pic>
        <p:nvPicPr>
          <p:cNvPr id="16" name="Picture 15"/>
          <p:cNvPicPr>
            <a:picLocks noChangeAspect="1"/>
          </p:cNvPicPr>
          <p:nvPr/>
        </p:nvPicPr>
        <p:blipFill>
          <a:blip r:embed="rId14"/>
          <a:stretch>
            <a:fillRect/>
          </a:stretch>
        </p:blipFill>
        <p:spPr>
          <a:xfrm>
            <a:off x="48045" y="249759"/>
            <a:ext cx="11809524" cy="190476"/>
          </a:xfrm>
          <a:prstGeom prst="rect">
            <a:avLst/>
          </a:prstGeom>
        </p:spPr>
      </p:pic>
      <p:pic>
        <p:nvPicPr>
          <p:cNvPr id="17" name="Picture 16"/>
          <p:cNvPicPr>
            <a:picLocks noChangeAspect="1"/>
          </p:cNvPicPr>
          <p:nvPr/>
        </p:nvPicPr>
        <p:blipFill>
          <a:blip r:embed="rId15"/>
          <a:stretch>
            <a:fillRect/>
          </a:stretch>
        </p:blipFill>
        <p:spPr>
          <a:xfrm>
            <a:off x="48045" y="214447"/>
            <a:ext cx="11828571" cy="200000"/>
          </a:xfrm>
          <a:prstGeom prst="rect">
            <a:avLst/>
          </a:prstGeom>
        </p:spPr>
      </p:pic>
      <p:pic>
        <p:nvPicPr>
          <p:cNvPr id="18" name="Picture 17"/>
          <p:cNvPicPr>
            <a:picLocks noChangeAspect="1"/>
          </p:cNvPicPr>
          <p:nvPr/>
        </p:nvPicPr>
        <p:blipFill>
          <a:blip r:embed="rId16"/>
          <a:stretch>
            <a:fillRect/>
          </a:stretch>
        </p:blipFill>
        <p:spPr>
          <a:xfrm>
            <a:off x="76617" y="209978"/>
            <a:ext cx="11809524" cy="180952"/>
          </a:xfrm>
          <a:prstGeom prst="rect">
            <a:avLst/>
          </a:prstGeom>
        </p:spPr>
      </p:pic>
      <p:pic>
        <p:nvPicPr>
          <p:cNvPr id="19" name="Picture 18"/>
          <p:cNvPicPr>
            <a:picLocks noChangeAspect="1"/>
          </p:cNvPicPr>
          <p:nvPr/>
        </p:nvPicPr>
        <p:blipFill>
          <a:blip r:embed="rId17"/>
          <a:stretch>
            <a:fillRect/>
          </a:stretch>
        </p:blipFill>
        <p:spPr>
          <a:xfrm>
            <a:off x="81378" y="195399"/>
            <a:ext cx="11828571" cy="209524"/>
          </a:xfrm>
          <a:prstGeom prst="rect">
            <a:avLst/>
          </a:prstGeom>
        </p:spPr>
      </p:pic>
      <p:pic>
        <p:nvPicPr>
          <p:cNvPr id="20" name="Picture 19"/>
          <p:cNvPicPr>
            <a:picLocks noChangeAspect="1"/>
          </p:cNvPicPr>
          <p:nvPr/>
        </p:nvPicPr>
        <p:blipFill>
          <a:blip r:embed="rId18"/>
          <a:stretch>
            <a:fillRect/>
          </a:stretch>
        </p:blipFill>
        <p:spPr>
          <a:xfrm>
            <a:off x="67093" y="253129"/>
            <a:ext cx="11828571" cy="190476"/>
          </a:xfrm>
          <a:prstGeom prst="rect">
            <a:avLst/>
          </a:prstGeom>
        </p:spPr>
      </p:pic>
      <p:pic>
        <p:nvPicPr>
          <p:cNvPr id="21" name="Picture 20"/>
          <p:cNvPicPr>
            <a:picLocks noChangeAspect="1"/>
          </p:cNvPicPr>
          <p:nvPr/>
        </p:nvPicPr>
        <p:blipFill>
          <a:blip r:embed="rId19"/>
          <a:stretch>
            <a:fillRect/>
          </a:stretch>
        </p:blipFill>
        <p:spPr>
          <a:xfrm>
            <a:off x="50053" y="243604"/>
            <a:ext cx="11838095" cy="161905"/>
          </a:xfrm>
          <a:prstGeom prst="rect">
            <a:avLst/>
          </a:prstGeom>
        </p:spPr>
      </p:pic>
      <p:pic>
        <p:nvPicPr>
          <p:cNvPr id="22" name="Picture 21"/>
          <p:cNvPicPr>
            <a:picLocks noChangeAspect="1"/>
          </p:cNvPicPr>
          <p:nvPr/>
        </p:nvPicPr>
        <p:blipFill>
          <a:blip r:embed="rId20"/>
          <a:stretch>
            <a:fillRect/>
          </a:stretch>
        </p:blipFill>
        <p:spPr>
          <a:xfrm>
            <a:off x="69100" y="249759"/>
            <a:ext cx="11828571" cy="171429"/>
          </a:xfrm>
          <a:prstGeom prst="rect">
            <a:avLst/>
          </a:prstGeom>
        </p:spPr>
      </p:pic>
      <p:pic>
        <p:nvPicPr>
          <p:cNvPr id="23" name="Picture 22"/>
          <p:cNvPicPr>
            <a:picLocks noChangeAspect="1"/>
          </p:cNvPicPr>
          <p:nvPr/>
        </p:nvPicPr>
        <p:blipFill>
          <a:blip r:embed="rId21"/>
          <a:stretch>
            <a:fillRect/>
          </a:stretch>
        </p:blipFill>
        <p:spPr>
          <a:xfrm>
            <a:off x="48045" y="237963"/>
            <a:ext cx="11819047" cy="171429"/>
          </a:xfrm>
          <a:prstGeom prst="rect">
            <a:avLst/>
          </a:prstGeom>
        </p:spPr>
      </p:pic>
      <p:pic>
        <p:nvPicPr>
          <p:cNvPr id="24" name="Picture 23"/>
          <p:cNvPicPr>
            <a:picLocks noChangeAspect="1"/>
          </p:cNvPicPr>
          <p:nvPr/>
        </p:nvPicPr>
        <p:blipFill>
          <a:blip r:embed="rId22"/>
          <a:stretch>
            <a:fillRect/>
          </a:stretch>
        </p:blipFill>
        <p:spPr>
          <a:xfrm>
            <a:off x="40901" y="216718"/>
            <a:ext cx="11838095" cy="190476"/>
          </a:xfrm>
          <a:prstGeom prst="rect">
            <a:avLst/>
          </a:prstGeom>
        </p:spPr>
      </p:pic>
      <p:pic>
        <p:nvPicPr>
          <p:cNvPr id="25" name="Picture 24"/>
          <p:cNvPicPr>
            <a:picLocks noChangeAspect="1"/>
          </p:cNvPicPr>
          <p:nvPr/>
        </p:nvPicPr>
        <p:blipFill>
          <a:blip r:embed="rId23"/>
          <a:stretch>
            <a:fillRect/>
          </a:stretch>
        </p:blipFill>
        <p:spPr>
          <a:xfrm>
            <a:off x="50052" y="232908"/>
            <a:ext cx="11819047" cy="180952"/>
          </a:xfrm>
          <a:prstGeom prst="rect">
            <a:avLst/>
          </a:prstGeom>
        </p:spPr>
      </p:pic>
      <p:pic>
        <p:nvPicPr>
          <p:cNvPr id="26" name="Picture 25"/>
          <p:cNvPicPr>
            <a:picLocks noChangeAspect="1"/>
          </p:cNvPicPr>
          <p:nvPr/>
        </p:nvPicPr>
        <p:blipFill>
          <a:blip r:embed="rId24"/>
          <a:stretch>
            <a:fillRect/>
          </a:stretch>
        </p:blipFill>
        <p:spPr>
          <a:xfrm>
            <a:off x="50051" y="224557"/>
            <a:ext cx="11819047" cy="219048"/>
          </a:xfrm>
          <a:prstGeom prst="rect">
            <a:avLst/>
          </a:prstGeom>
        </p:spPr>
      </p:pic>
      <p:pic>
        <p:nvPicPr>
          <p:cNvPr id="27" name="Picture 26"/>
          <p:cNvPicPr>
            <a:picLocks noChangeAspect="1"/>
          </p:cNvPicPr>
          <p:nvPr/>
        </p:nvPicPr>
        <p:blipFill>
          <a:blip r:embed="rId25"/>
          <a:stretch>
            <a:fillRect/>
          </a:stretch>
        </p:blipFill>
        <p:spPr>
          <a:xfrm>
            <a:off x="71107" y="207120"/>
            <a:ext cx="11828571" cy="209524"/>
          </a:xfrm>
          <a:prstGeom prst="rect">
            <a:avLst/>
          </a:prstGeom>
        </p:spPr>
      </p:pic>
      <p:pic>
        <p:nvPicPr>
          <p:cNvPr id="28" name="Picture 27"/>
          <p:cNvPicPr>
            <a:picLocks noChangeAspect="1"/>
          </p:cNvPicPr>
          <p:nvPr/>
        </p:nvPicPr>
        <p:blipFill>
          <a:blip r:embed="rId26"/>
          <a:stretch>
            <a:fillRect/>
          </a:stretch>
        </p:blipFill>
        <p:spPr>
          <a:xfrm>
            <a:off x="61327" y="232397"/>
            <a:ext cx="11819047" cy="180952"/>
          </a:xfrm>
          <a:prstGeom prst="rect">
            <a:avLst/>
          </a:prstGeom>
        </p:spPr>
      </p:pic>
      <p:pic>
        <p:nvPicPr>
          <p:cNvPr id="29" name="Picture 28"/>
          <p:cNvPicPr>
            <a:picLocks noChangeAspect="1"/>
          </p:cNvPicPr>
          <p:nvPr/>
        </p:nvPicPr>
        <p:blipFill>
          <a:blip r:embed="rId27"/>
          <a:stretch>
            <a:fillRect/>
          </a:stretch>
        </p:blipFill>
        <p:spPr>
          <a:xfrm>
            <a:off x="75868" y="184483"/>
            <a:ext cx="11809524" cy="209524"/>
          </a:xfrm>
          <a:prstGeom prst="rect">
            <a:avLst/>
          </a:prstGeom>
        </p:spPr>
      </p:pic>
    </p:spTree>
    <p:extLst>
      <p:ext uri="{BB962C8B-B14F-4D97-AF65-F5344CB8AC3E}">
        <p14:creationId xmlns:p14="http://schemas.microsoft.com/office/powerpoint/2010/main" val="33910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8"/>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9"/>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20"/>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21"/>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22"/>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2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23"/>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24"/>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25"/>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2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26"/>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2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27"/>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2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28"/>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IA TESTBEDS</a:t>
            </a:r>
            <a:endParaRPr lang="tr-TR" dirty="0"/>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2"/>
          </p:nvPr>
        </p:nvSpPr>
        <p:spPr/>
        <p:txBody>
          <a:bodyPr/>
          <a:lstStyle/>
          <a:p>
            <a:fld id="{C4C487F3-91EB-46E3-8B04-64219E393C12}" type="slidenum">
              <a:rPr lang="en-US" smtClean="0"/>
              <a:t>7</a:t>
            </a:fld>
            <a:endParaRPr lang="en-US"/>
          </a:p>
        </p:txBody>
      </p:sp>
      <p:pic>
        <p:nvPicPr>
          <p:cNvPr id="5" name="Picture 4"/>
          <p:cNvPicPr>
            <a:picLocks noChangeAspect="1"/>
          </p:cNvPicPr>
          <p:nvPr/>
        </p:nvPicPr>
        <p:blipFill>
          <a:blip r:embed="rId3"/>
          <a:stretch>
            <a:fillRect/>
          </a:stretch>
        </p:blipFill>
        <p:spPr>
          <a:xfrm>
            <a:off x="174526" y="1595296"/>
            <a:ext cx="11678439" cy="4192651"/>
          </a:xfrm>
          <a:prstGeom prst="rect">
            <a:avLst/>
          </a:prstGeom>
        </p:spPr>
      </p:pic>
    </p:spTree>
    <p:extLst>
      <p:ext uri="{BB962C8B-B14F-4D97-AF65-F5344CB8AC3E}">
        <p14:creationId xmlns:p14="http://schemas.microsoft.com/office/powerpoint/2010/main" val="178829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a:t>
            </a:r>
            <a:r>
              <a:rPr lang="en-US" dirty="0" err="1"/>
              <a:t>ia</a:t>
            </a:r>
            <a:r>
              <a:rPr lang="en-US" dirty="0"/>
              <a:t> </a:t>
            </a:r>
            <a:r>
              <a:rPr lang="en-US" dirty="0" err="1"/>
              <a:t>testbeds</a:t>
            </a:r>
            <a:endParaRPr lang="tr-TR" dirty="0"/>
          </a:p>
        </p:txBody>
      </p:sp>
      <p:pic>
        <p:nvPicPr>
          <p:cNvPr id="9" name="Content Placeholder 8"/>
          <p:cNvPicPr>
            <a:picLocks noGrp="1" noChangeAspect="1"/>
          </p:cNvPicPr>
          <p:nvPr>
            <p:ph idx="1"/>
          </p:nvPr>
        </p:nvPicPr>
        <p:blipFill>
          <a:blip r:embed="rId2"/>
          <a:stretch>
            <a:fillRect/>
          </a:stretch>
        </p:blipFill>
        <p:spPr>
          <a:xfrm>
            <a:off x="131539" y="991891"/>
            <a:ext cx="5535968" cy="3360952"/>
          </a:xfrm>
          <a:prstGeom prst="rect">
            <a:avLst/>
          </a:prstGeom>
        </p:spPr>
      </p:pic>
      <p:sp>
        <p:nvSpPr>
          <p:cNvPr id="4" name="Slide Number Placeholder 3"/>
          <p:cNvSpPr>
            <a:spLocks noGrp="1"/>
          </p:cNvSpPr>
          <p:nvPr>
            <p:ph type="sldNum" sz="quarter" idx="12"/>
          </p:nvPr>
        </p:nvSpPr>
        <p:spPr/>
        <p:txBody>
          <a:bodyPr/>
          <a:lstStyle/>
          <a:p>
            <a:fld id="{C4C487F3-91EB-46E3-8B04-64219E393C12}" type="slidenum">
              <a:rPr lang="en-US" smtClean="0"/>
              <a:t>8</a:t>
            </a:fld>
            <a:endParaRPr lang="en-US"/>
          </a:p>
        </p:txBody>
      </p:sp>
      <p:pic>
        <p:nvPicPr>
          <p:cNvPr id="7" name="Picture 6"/>
          <p:cNvPicPr>
            <a:picLocks noChangeAspect="1"/>
          </p:cNvPicPr>
          <p:nvPr/>
        </p:nvPicPr>
        <p:blipFill>
          <a:blip r:embed="rId3"/>
          <a:stretch>
            <a:fillRect/>
          </a:stretch>
        </p:blipFill>
        <p:spPr>
          <a:xfrm>
            <a:off x="5753242" y="991891"/>
            <a:ext cx="5998565" cy="2941011"/>
          </a:xfrm>
          <a:prstGeom prst="rect">
            <a:avLst/>
          </a:prstGeom>
        </p:spPr>
      </p:pic>
      <p:sp>
        <p:nvSpPr>
          <p:cNvPr id="8" name="TextBox 7"/>
          <p:cNvSpPr txBox="1"/>
          <p:nvPr/>
        </p:nvSpPr>
        <p:spPr>
          <a:xfrm>
            <a:off x="5605019" y="4115542"/>
            <a:ext cx="6341175" cy="646331"/>
          </a:xfrm>
          <a:prstGeom prst="rect">
            <a:avLst/>
          </a:prstGeom>
          <a:noFill/>
        </p:spPr>
        <p:txBody>
          <a:bodyPr wrap="square" rtlCol="0">
            <a:spAutoFit/>
          </a:bodyPr>
          <a:lstStyle/>
          <a:p>
            <a:r>
              <a:rPr lang="en-US" dirty="0"/>
              <a:t>© </a:t>
            </a:r>
            <a:r>
              <a:rPr lang="en-US" dirty="0" err="1"/>
              <a:t>Pawelczak</a:t>
            </a:r>
            <a:r>
              <a:rPr lang="en-US" dirty="0"/>
              <a:t>, P. et. al, Cognitive Radio: Ten Years </a:t>
            </a:r>
            <a:r>
              <a:rPr lang="en-US" dirty="0" smtClean="0"/>
              <a:t>of</a:t>
            </a:r>
            <a:r>
              <a:rPr lang="tr-TR" dirty="0" smtClean="0"/>
              <a:t> </a:t>
            </a:r>
          </a:p>
          <a:p>
            <a:r>
              <a:rPr lang="tr-TR" dirty="0" smtClean="0"/>
              <a:t>    </a:t>
            </a:r>
            <a:r>
              <a:rPr lang="en-US" dirty="0" smtClean="0"/>
              <a:t>Experimentation </a:t>
            </a:r>
            <a:r>
              <a:rPr lang="en-US" dirty="0"/>
              <a:t>and Development</a:t>
            </a:r>
            <a:r>
              <a:rPr lang="en-US" dirty="0" smtClean="0"/>
              <a:t>,</a:t>
            </a:r>
            <a:r>
              <a:rPr lang="tr-TR" dirty="0" smtClean="0"/>
              <a:t> </a:t>
            </a:r>
            <a:r>
              <a:rPr lang="en-US" dirty="0" smtClean="0"/>
              <a:t>March </a:t>
            </a:r>
            <a:r>
              <a:rPr lang="en-US" dirty="0"/>
              <a:t>2011</a:t>
            </a:r>
            <a:endParaRPr lang="tr-TR" dirty="0"/>
          </a:p>
        </p:txBody>
      </p:sp>
    </p:spTree>
    <p:extLst>
      <p:ext uri="{BB962C8B-B14F-4D97-AF65-F5344CB8AC3E}">
        <p14:creationId xmlns:p14="http://schemas.microsoft.com/office/powerpoint/2010/main" val="220152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IA TESTBEDS</a:t>
            </a:r>
            <a:endParaRPr lang="tr-TR" dirty="0"/>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2"/>
          </p:nvPr>
        </p:nvSpPr>
        <p:spPr/>
        <p:txBody>
          <a:bodyPr/>
          <a:lstStyle/>
          <a:p>
            <a:fld id="{C4C487F3-91EB-46E3-8B04-64219E393C12}" type="slidenum">
              <a:rPr lang="en-US" smtClean="0"/>
              <a:t>9</a:t>
            </a:fld>
            <a:endParaRPr lang="en-US"/>
          </a:p>
        </p:txBody>
      </p:sp>
      <p:pic>
        <p:nvPicPr>
          <p:cNvPr id="5" name="Picture 4"/>
          <p:cNvPicPr>
            <a:picLocks noChangeAspect="1"/>
          </p:cNvPicPr>
          <p:nvPr/>
        </p:nvPicPr>
        <p:blipFill>
          <a:blip r:embed="rId3"/>
          <a:stretch>
            <a:fillRect/>
          </a:stretch>
        </p:blipFill>
        <p:spPr>
          <a:xfrm>
            <a:off x="1390035" y="871614"/>
            <a:ext cx="8480495" cy="5254551"/>
          </a:xfrm>
          <a:prstGeom prst="rect">
            <a:avLst/>
          </a:prstGeom>
        </p:spPr>
      </p:pic>
    </p:spTree>
    <p:extLst>
      <p:ext uri="{BB962C8B-B14F-4D97-AF65-F5344CB8AC3E}">
        <p14:creationId xmlns:p14="http://schemas.microsoft.com/office/powerpoint/2010/main" val="3553742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ssential">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9356</TotalTime>
  <Words>1740</Words>
  <Application>Microsoft Office PowerPoint</Application>
  <PresentationFormat>Custom</PresentationFormat>
  <Paragraphs>145</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1_Essential</vt:lpstr>
      <vt:lpstr>IMPLEMENTATION ASPECTS  FOR  INTERFERENCE ALIGNMENT</vt:lpstr>
      <vt:lpstr>AGENDA</vt:lpstr>
      <vt:lpstr>Part I - Review of IA testbeds</vt:lpstr>
      <vt:lpstr>Review of ia testbeds</vt:lpstr>
      <vt:lpstr>Review of ia testbeds</vt:lpstr>
      <vt:lpstr>REVIEW OF IA TESTBEDS</vt:lpstr>
      <vt:lpstr>REVIEW OF IA TESTBEDS</vt:lpstr>
      <vt:lpstr>Review of ia testbeds</vt:lpstr>
      <vt:lpstr>REVIEW OF IA TESTBEDS</vt:lpstr>
      <vt:lpstr>REVIEW OF IA TESTBEDS</vt:lpstr>
      <vt:lpstr>REVIEW OF IA TESTBEDS </vt:lpstr>
      <vt:lpstr>REVIEW OF IA TESTBEDS </vt:lpstr>
      <vt:lpstr>REVIEW OF IA TESTBEDS </vt:lpstr>
      <vt:lpstr>REVIEW OF IA TESTBEDS </vt:lpstr>
      <vt:lpstr>Part II - Review of SDR testbeds</vt:lpstr>
      <vt:lpstr>Review of sdr testbeds</vt:lpstr>
      <vt:lpstr>Review of sdr testbeds</vt:lpstr>
      <vt:lpstr>Review of sdr testbeds</vt:lpstr>
      <vt:lpstr>Review of sdr testbeds</vt:lpstr>
      <vt:lpstr>Review of sdr testbeds</vt:lpstr>
      <vt:lpstr>Review of sdr testbeds</vt:lpstr>
      <vt:lpstr>Review of sdr testbeds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Cenk M. Yetis</dc:creator>
  <cp:lastModifiedBy>lklun</cp:lastModifiedBy>
  <cp:revision>547</cp:revision>
  <dcterms:created xsi:type="dcterms:W3CDTF">2014-07-28T11:33:09Z</dcterms:created>
  <dcterms:modified xsi:type="dcterms:W3CDTF">2015-08-11T08:41:03Z</dcterms:modified>
</cp:coreProperties>
</file>